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Poppins Bold" charset="1" panose="00000800000000000000"/>
      <p:regular r:id="rId38"/>
    </p:embeddedFont>
    <p:embeddedFont>
      <p:font typeface="DejaVu Serif Bold" charset="1" panose="02060803050605020204"/>
      <p:regular r:id="rId39"/>
    </p:embeddedFont>
    <p:embeddedFont>
      <p:font typeface="Poppins Italics" charset="1" panose="00000500000000000000"/>
      <p:regular r:id="rId40"/>
    </p:embeddedFont>
    <p:embeddedFont>
      <p:font typeface="Public Sans Bold" charset="1" panose="00000000000000000000"/>
      <p:regular r:id="rId41"/>
    </p:embeddedFont>
    <p:embeddedFont>
      <p:font typeface="Public Sans Bold Italics" charset="1" panose="00000000000000000000"/>
      <p:regular r:id="rId42"/>
    </p:embeddedFont>
    <p:embeddedFont>
      <p:font typeface="DejaVu Serif Bold Italics" charset="1" panose="020608030503050B0204"/>
      <p:regular r:id="rId43"/>
    </p:embeddedFont>
    <p:embeddedFont>
      <p:font typeface="Poppins Ultra-Bold" charset="1" panose="00000900000000000000"/>
      <p:regular r:id="rId44"/>
    </p:embeddedFont>
    <p:embeddedFont>
      <p:font typeface="Canva Sans" charset="1" panose="020B0503030501040103"/>
      <p:regular r:id="rId45"/>
    </p:embeddedFont>
    <p:embeddedFont>
      <p:font typeface="Canva Sans Bold" charset="1" panose="020B0803030501040103"/>
      <p:regular r:id="rId46"/>
    </p:embeddedFont>
    <p:embeddedFont>
      <p:font typeface="Poppins" charset="1" panose="00000500000000000000"/>
      <p:regular r:id="rId47"/>
    </p:embeddedFont>
    <p:embeddedFont>
      <p:font typeface="Canva Sans Italics" charset="1" panose="020B0503030501040103"/>
      <p:regular r:id="rId48"/>
    </p:embeddedFont>
    <p:embeddedFont>
      <p:font typeface="Montserrat Bold" charset="1" panose="00000800000000000000"/>
      <p:regular r:id="rId49"/>
    </p:embeddedFont>
    <p:embeddedFont>
      <p:font typeface="Muli Bold" charset="1" panose="000008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6.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5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8.png" Type="http://schemas.openxmlformats.org/officeDocument/2006/relationships/image"/><Relationship Id="rId8"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D1FF">
                    <a:alpha val="82000"/>
                  </a:srgbClr>
                </a:gs>
                <a:gs pos="50000">
                  <a:srgbClr val="001496">
                    <a:alpha val="82000"/>
                  </a:srgbClr>
                </a:gs>
                <a:gs pos="100000">
                  <a:srgbClr val="000F70">
                    <a:alpha val="82000"/>
                  </a:srgbClr>
                </a:gs>
              </a:gsLst>
              <a:path path="circle">
                <a:fillToRect l="50000" r="50000" t="50000" b="50000"/>
              </a:path>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594739" y="1594239"/>
            <a:ext cx="7098522" cy="7098522"/>
          </a:xfrm>
          <a:custGeom>
            <a:avLst/>
            <a:gdLst/>
            <a:ahLst/>
            <a:cxnLst/>
            <a:rect r="r" b="b" t="t" l="l"/>
            <a:pathLst>
              <a:path h="7098522" w="7098522">
                <a:moveTo>
                  <a:pt x="0" y="0"/>
                </a:moveTo>
                <a:lnTo>
                  <a:pt x="7098522" y="0"/>
                </a:lnTo>
                <a:lnTo>
                  <a:pt x="7098522" y="7098522"/>
                </a:lnTo>
                <a:lnTo>
                  <a:pt x="0" y="7098522"/>
                </a:lnTo>
                <a:lnTo>
                  <a:pt x="0" y="0"/>
                </a:lnTo>
                <a:close/>
              </a:path>
            </a:pathLst>
          </a:custGeom>
          <a:blipFill>
            <a:blip r:embed="rId3">
              <a:alphaModFix amt="17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97812" y="915347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9492" y="159492"/>
            <a:ext cx="869208" cy="869208"/>
          </a:xfrm>
          <a:custGeom>
            <a:avLst/>
            <a:gdLst/>
            <a:ahLst/>
            <a:cxnLst/>
            <a:rect r="r" b="b" t="t" l="l"/>
            <a:pathLst>
              <a:path h="869208" w="869208">
                <a:moveTo>
                  <a:pt x="0" y="0"/>
                </a:moveTo>
                <a:lnTo>
                  <a:pt x="869208" y="0"/>
                </a:lnTo>
                <a:lnTo>
                  <a:pt x="869208" y="869208"/>
                </a:lnTo>
                <a:lnTo>
                  <a:pt x="0" y="869208"/>
                </a:lnTo>
                <a:lnTo>
                  <a:pt x="0" y="0"/>
                </a:lnTo>
                <a:close/>
              </a:path>
            </a:pathLst>
          </a:custGeom>
          <a:blipFill>
            <a:blip r:embed="rId7"/>
            <a:stretch>
              <a:fillRect l="0" t="0" r="0" b="0"/>
            </a:stretch>
          </a:blipFill>
        </p:spPr>
      </p:sp>
      <p:sp>
        <p:nvSpPr>
          <p:cNvPr name="TextBox 9" id="9"/>
          <p:cNvSpPr txBox="true"/>
          <p:nvPr/>
        </p:nvSpPr>
        <p:spPr>
          <a:xfrm rot="0">
            <a:off x="2278626" y="3186129"/>
            <a:ext cx="13730749" cy="2115845"/>
          </a:xfrm>
          <a:prstGeom prst="rect">
            <a:avLst/>
          </a:prstGeom>
        </p:spPr>
        <p:txBody>
          <a:bodyPr anchor="t" rtlCol="false" tIns="0" lIns="0" bIns="0" rIns="0">
            <a:spAutoFit/>
          </a:bodyPr>
          <a:lstStyle/>
          <a:p>
            <a:pPr algn="ctr">
              <a:lnSpc>
                <a:spcPts val="16368"/>
              </a:lnSpc>
            </a:pPr>
            <a:r>
              <a:rPr lang="en-US" sz="11691" b="true">
                <a:solidFill>
                  <a:srgbClr val="FFFFFF"/>
                </a:solidFill>
                <a:latin typeface="Poppins Bold"/>
                <a:ea typeface="Poppins Bold"/>
                <a:cs typeface="Poppins Bold"/>
                <a:sym typeface="Poppins Bold"/>
              </a:rPr>
              <a:t>BÁO CÁO CUỐI KỲ</a:t>
            </a:r>
          </a:p>
        </p:txBody>
      </p:sp>
      <p:sp>
        <p:nvSpPr>
          <p:cNvPr name="TextBox 10" id="10"/>
          <p:cNvSpPr txBox="true"/>
          <p:nvPr/>
        </p:nvSpPr>
        <p:spPr>
          <a:xfrm rot="0">
            <a:off x="4317670" y="5521049"/>
            <a:ext cx="9652661" cy="1421461"/>
          </a:xfrm>
          <a:prstGeom prst="rect">
            <a:avLst/>
          </a:prstGeom>
        </p:spPr>
        <p:txBody>
          <a:bodyPr anchor="t" rtlCol="false" tIns="0" lIns="0" bIns="0" rIns="0">
            <a:spAutoFit/>
          </a:bodyPr>
          <a:lstStyle/>
          <a:p>
            <a:pPr algn="ctr">
              <a:lnSpc>
                <a:spcPts val="11507"/>
              </a:lnSpc>
            </a:pPr>
            <a:r>
              <a:rPr lang="en-US" sz="8219" b="true">
                <a:solidFill>
                  <a:srgbClr val="FFFFFF"/>
                </a:solidFill>
                <a:latin typeface="DejaVu Serif Bold"/>
                <a:ea typeface="DejaVu Serif Bold"/>
                <a:cs typeface="DejaVu Serif Bold"/>
                <a:sym typeface="DejaVu Serif Bold"/>
              </a:rPr>
              <a:t>DATA MINING</a:t>
            </a:r>
          </a:p>
        </p:txBody>
      </p:sp>
      <p:sp>
        <p:nvSpPr>
          <p:cNvPr name="TextBox 11" id="11"/>
          <p:cNvSpPr txBox="true"/>
          <p:nvPr/>
        </p:nvSpPr>
        <p:spPr>
          <a:xfrm rot="0">
            <a:off x="1253230" y="9182100"/>
            <a:ext cx="3402138" cy="483870"/>
          </a:xfrm>
          <a:prstGeom prst="rect">
            <a:avLst/>
          </a:prstGeom>
        </p:spPr>
        <p:txBody>
          <a:bodyPr anchor="t" rtlCol="false" tIns="0" lIns="0" bIns="0" rIns="0">
            <a:spAutoFit/>
          </a:bodyPr>
          <a:lstStyle/>
          <a:p>
            <a:pPr algn="l">
              <a:lnSpc>
                <a:spcPts val="3779"/>
              </a:lnSpc>
            </a:pPr>
            <a:r>
              <a:rPr lang="en-US" sz="2699" i="true">
                <a:solidFill>
                  <a:srgbClr val="FFFFFF"/>
                </a:solidFill>
                <a:latin typeface="Poppins Italics"/>
                <a:ea typeface="Poppins Italics"/>
                <a:cs typeface="Poppins Italics"/>
                <a:sym typeface="Poppins Italics"/>
              </a:rPr>
              <a:t>Nhóm 2</a:t>
            </a:r>
          </a:p>
        </p:txBody>
      </p:sp>
      <p:sp>
        <p:nvSpPr>
          <p:cNvPr name="TextBox 12" id="12"/>
          <p:cNvSpPr txBox="true"/>
          <p:nvPr/>
        </p:nvSpPr>
        <p:spPr>
          <a:xfrm rot="0">
            <a:off x="1028700" y="174361"/>
            <a:ext cx="6614283" cy="782320"/>
          </a:xfrm>
          <a:prstGeom prst="rect">
            <a:avLst/>
          </a:prstGeom>
        </p:spPr>
        <p:txBody>
          <a:bodyPr anchor="t" rtlCol="false" tIns="0" lIns="0" bIns="0" rIns="0">
            <a:spAutoFit/>
          </a:bodyPr>
          <a:lstStyle/>
          <a:p>
            <a:pPr algn="ctr">
              <a:lnSpc>
                <a:spcPts val="3080"/>
              </a:lnSpc>
            </a:pPr>
            <a:r>
              <a:rPr lang="en-US" sz="2200" b="true">
                <a:solidFill>
                  <a:srgbClr val="FFFFFF"/>
                </a:solidFill>
                <a:latin typeface="Public Sans Bold"/>
                <a:ea typeface="Public Sans Bold"/>
                <a:cs typeface="Public Sans Bold"/>
                <a:sym typeface="Public Sans Bold"/>
              </a:rPr>
              <a:t>TRƯỜNG ĐẠI HỌC KINH TẾ - ĐẠI HỌC ĐÀ NẴNG</a:t>
            </a:r>
          </a:p>
          <a:p>
            <a:pPr algn="ctr">
              <a:lnSpc>
                <a:spcPts val="3080"/>
              </a:lnSpc>
            </a:pPr>
            <a:r>
              <a:rPr lang="en-US" b="true" sz="2200">
                <a:solidFill>
                  <a:srgbClr val="FFFFFF"/>
                </a:solidFill>
                <a:latin typeface="Public Sans Bold"/>
                <a:ea typeface="Public Sans Bold"/>
                <a:cs typeface="Public Sans Bold"/>
                <a:sym typeface="Public Sans Bold"/>
              </a:rPr>
              <a:t>KHOA THỐNG KÊ - TIN HỌC</a:t>
            </a:r>
          </a:p>
        </p:txBody>
      </p:sp>
      <p:sp>
        <p:nvSpPr>
          <p:cNvPr name="TextBox 13" id="13"/>
          <p:cNvSpPr txBox="true"/>
          <p:nvPr/>
        </p:nvSpPr>
        <p:spPr>
          <a:xfrm rot="0">
            <a:off x="4431301" y="8673711"/>
            <a:ext cx="9662601" cy="476228"/>
          </a:xfrm>
          <a:prstGeom prst="rect">
            <a:avLst/>
          </a:prstGeom>
        </p:spPr>
        <p:txBody>
          <a:bodyPr anchor="t" rtlCol="false" tIns="0" lIns="0" bIns="0" rIns="0">
            <a:spAutoFit/>
          </a:bodyPr>
          <a:lstStyle/>
          <a:p>
            <a:pPr algn="ctr">
              <a:lnSpc>
                <a:spcPts val="3661"/>
              </a:lnSpc>
            </a:pPr>
            <a:r>
              <a:rPr lang="en-US" b="true" sz="3050" i="true" u="sng">
                <a:solidFill>
                  <a:srgbClr val="FFFFFF"/>
                </a:solidFill>
                <a:latin typeface="Public Sans Bold Italics"/>
                <a:ea typeface="Public Sans Bold Italics"/>
                <a:cs typeface="Public Sans Bold Italics"/>
                <a:sym typeface="Public Sans Bold Italics"/>
              </a:rPr>
              <a:t>GVHD:</a:t>
            </a:r>
            <a:r>
              <a:rPr lang="en-US" b="true" sz="3050" i="true">
                <a:solidFill>
                  <a:srgbClr val="FFFFFF"/>
                </a:solidFill>
                <a:latin typeface="Public Sans Bold Italics"/>
                <a:ea typeface="Public Sans Bold Italics"/>
                <a:cs typeface="Public Sans Bold Italics"/>
                <a:sym typeface="Public Sans Bold Italics"/>
              </a:rPr>
              <a:t> T.S Phan Đình Vấn</a:t>
            </a:r>
          </a:p>
        </p:txBody>
      </p:sp>
      <p:sp>
        <p:nvSpPr>
          <p:cNvPr name="TextBox 14" id="14"/>
          <p:cNvSpPr txBox="true"/>
          <p:nvPr/>
        </p:nvSpPr>
        <p:spPr>
          <a:xfrm rot="0">
            <a:off x="4217240" y="7804738"/>
            <a:ext cx="9853520" cy="507365"/>
          </a:xfrm>
          <a:prstGeom prst="rect">
            <a:avLst/>
          </a:prstGeom>
        </p:spPr>
        <p:txBody>
          <a:bodyPr anchor="t" rtlCol="false" tIns="0" lIns="0" bIns="0" rIns="0">
            <a:spAutoFit/>
          </a:bodyPr>
          <a:lstStyle/>
          <a:p>
            <a:pPr algn="ctr">
              <a:lnSpc>
                <a:spcPts val="4060"/>
              </a:lnSpc>
            </a:pPr>
            <a:r>
              <a:rPr lang="en-US" b="true" sz="2900" i="true" u="sng">
                <a:solidFill>
                  <a:srgbClr val="FFFFFF"/>
                </a:solidFill>
                <a:latin typeface="DejaVu Serif Bold Italics"/>
                <a:ea typeface="DejaVu Serif Bold Italics"/>
                <a:cs typeface="DejaVu Serif Bold Italics"/>
                <a:sym typeface="DejaVu Serif Bold Italics"/>
              </a:rPr>
              <a:t>Học Phần:</a:t>
            </a:r>
            <a:r>
              <a:rPr lang="en-US" sz="2900" b="true">
                <a:solidFill>
                  <a:srgbClr val="FFFFFF"/>
                </a:solidFill>
                <a:latin typeface="DejaVu Serif Bold"/>
                <a:ea typeface="DejaVu Serif Bold"/>
                <a:cs typeface="DejaVu Serif Bold"/>
                <a:sym typeface="DejaVu Serif Bold"/>
              </a:rPr>
              <a:t> Kho và Khai Phá Dữ Liệu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82482" y="-1031595"/>
            <a:ext cx="25654339" cy="14010086"/>
            <a:chOff x="0" y="0"/>
            <a:chExt cx="6756698" cy="3689899"/>
          </a:xfrm>
        </p:grpSpPr>
        <p:sp>
          <p:nvSpPr>
            <p:cNvPr name="Freeform 4" id="4"/>
            <p:cNvSpPr/>
            <p:nvPr/>
          </p:nvSpPr>
          <p:spPr>
            <a:xfrm flipH="false" flipV="false" rot="0">
              <a:off x="0" y="0"/>
              <a:ext cx="6756698" cy="3689899"/>
            </a:xfrm>
            <a:custGeom>
              <a:avLst/>
              <a:gdLst/>
              <a:ahLst/>
              <a:cxnLst/>
              <a:rect r="r" b="b" t="t" l="l"/>
              <a:pathLst>
                <a:path h="3689899" w="6756698">
                  <a:moveTo>
                    <a:pt x="0" y="0"/>
                  </a:moveTo>
                  <a:lnTo>
                    <a:pt x="6756698" y="0"/>
                  </a:lnTo>
                  <a:lnTo>
                    <a:pt x="6756698" y="3689899"/>
                  </a:lnTo>
                  <a:lnTo>
                    <a:pt x="0" y="3689899"/>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6756698" cy="37279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336441" y="-1027574"/>
            <a:ext cx="12551221" cy="11102398"/>
          </a:xfrm>
          <a:custGeom>
            <a:avLst/>
            <a:gdLst/>
            <a:ahLst/>
            <a:cxnLst/>
            <a:rect r="r" b="b" t="t" l="l"/>
            <a:pathLst>
              <a:path h="11102398" w="12551221">
                <a:moveTo>
                  <a:pt x="0" y="0"/>
                </a:moveTo>
                <a:lnTo>
                  <a:pt x="12551221" y="0"/>
                </a:lnTo>
                <a:lnTo>
                  <a:pt x="12551221" y="11102398"/>
                </a:lnTo>
                <a:lnTo>
                  <a:pt x="0" y="11102398"/>
                </a:lnTo>
                <a:lnTo>
                  <a:pt x="0" y="0"/>
                </a:lnTo>
                <a:close/>
              </a:path>
            </a:pathLst>
          </a:custGeom>
          <a:blipFill>
            <a:blip r:embed="rId7">
              <a:alphaModFix amt="43000"/>
            </a:blip>
            <a:stretch>
              <a:fillRect l="0" t="-12750" r="-16246" b="-12750"/>
            </a:stretch>
          </a:blipFill>
        </p:spPr>
      </p:sp>
      <p:sp>
        <p:nvSpPr>
          <p:cNvPr name="TextBox 9" id="9"/>
          <p:cNvSpPr txBox="true"/>
          <p:nvPr/>
        </p:nvSpPr>
        <p:spPr>
          <a:xfrm rot="0">
            <a:off x="4056660" y="3331563"/>
            <a:ext cx="11014384" cy="3252399"/>
          </a:xfrm>
          <a:prstGeom prst="rect">
            <a:avLst/>
          </a:prstGeom>
        </p:spPr>
        <p:txBody>
          <a:bodyPr anchor="t" rtlCol="false" tIns="0" lIns="0" bIns="0" rIns="0">
            <a:spAutoFit/>
          </a:bodyPr>
          <a:lstStyle/>
          <a:p>
            <a:pPr algn="ctr">
              <a:lnSpc>
                <a:spcPts val="12955"/>
              </a:lnSpc>
            </a:pPr>
            <a:r>
              <a:rPr lang="en-US" b="true" sz="8199" spc="778">
                <a:solidFill>
                  <a:srgbClr val="FFFFFF"/>
                </a:solidFill>
                <a:latin typeface="Poppins Ultra-Bold"/>
                <a:ea typeface="Poppins Ultra-Bold"/>
                <a:cs typeface="Poppins Ultra-Bold"/>
                <a:sym typeface="Poppins Ultra-Bold"/>
              </a:rPr>
              <a:t>Thuật toán KNN, phân lớp SVM </a:t>
            </a:r>
          </a:p>
        </p:txBody>
      </p:sp>
      <p:sp>
        <p:nvSpPr>
          <p:cNvPr name="TextBox 10" id="10"/>
          <p:cNvSpPr txBox="true"/>
          <p:nvPr/>
        </p:nvSpPr>
        <p:spPr>
          <a:xfrm rot="0">
            <a:off x="14887662" y="9776923"/>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Lê</a:t>
            </a:r>
            <a:r>
              <a:rPr lang="en-US" b="true" sz="2793" strike="noStrike" u="none">
                <a:solidFill>
                  <a:srgbClr val="FFFFFF"/>
                </a:solidFill>
                <a:latin typeface="Poppins Ultra-Bold"/>
                <a:ea typeface="Poppins Ultra-Bold"/>
                <a:cs typeface="Poppins Ultra-Bold"/>
                <a:sym typeface="Poppins Ultra-Bold"/>
              </a:rPr>
              <a:t> T</a:t>
            </a:r>
            <a:r>
              <a:rPr lang="en-US" b="true" sz="2793" strike="noStrike" u="none">
                <a:solidFill>
                  <a:srgbClr val="FFFFFF"/>
                </a:solidFill>
                <a:latin typeface="Poppins Ultra-Bold"/>
                <a:ea typeface="Poppins Ultra-Bold"/>
                <a:cs typeface="Poppins Ultra-Bold"/>
                <a:sym typeface="Poppins Ultra-Bold"/>
              </a:rPr>
              <a:t>hị K</a:t>
            </a:r>
            <a:r>
              <a:rPr lang="en-US" b="true" sz="2793" strike="noStrike" u="none">
                <a:solidFill>
                  <a:srgbClr val="FFFFFF"/>
                </a:solidFill>
                <a:latin typeface="Poppins Ultra-Bold"/>
                <a:ea typeface="Poppins Ultra-Bold"/>
                <a:cs typeface="Poppins Ultra-Bold"/>
                <a:sym typeface="Poppins Ultra-Bold"/>
              </a:rPr>
              <a:t>i</a:t>
            </a:r>
            <a:r>
              <a:rPr lang="en-US" b="true" sz="2793" strike="noStrike" u="none">
                <a:solidFill>
                  <a:srgbClr val="FFFFFF"/>
                </a:solidFill>
                <a:latin typeface="Poppins Ultra-Bold"/>
                <a:ea typeface="Poppins Ultra-Bold"/>
                <a:cs typeface="Poppins Ultra-Bold"/>
                <a:sym typeface="Poppins Ultra-Bold"/>
              </a:rPr>
              <a:t>m Yến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6360" y="45910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7248" y="1648297"/>
            <a:ext cx="16002052" cy="5660726"/>
          </a:xfrm>
          <a:custGeom>
            <a:avLst/>
            <a:gdLst/>
            <a:ahLst/>
            <a:cxnLst/>
            <a:rect r="r" b="b" t="t" l="l"/>
            <a:pathLst>
              <a:path h="5660726" w="16002052">
                <a:moveTo>
                  <a:pt x="0" y="0"/>
                </a:moveTo>
                <a:lnTo>
                  <a:pt x="16002052" y="0"/>
                </a:lnTo>
                <a:lnTo>
                  <a:pt x="16002052" y="5660726"/>
                </a:lnTo>
                <a:lnTo>
                  <a:pt x="0" y="5660726"/>
                </a:lnTo>
                <a:lnTo>
                  <a:pt x="0" y="0"/>
                </a:lnTo>
                <a:close/>
              </a:path>
            </a:pathLst>
          </a:custGeom>
          <a:blipFill>
            <a:blip r:embed="rId7"/>
            <a:stretch>
              <a:fillRect l="0" t="0" r="0" b="0"/>
            </a:stretch>
          </a:blipFill>
        </p:spPr>
      </p:sp>
      <p:sp>
        <p:nvSpPr>
          <p:cNvPr name="TextBox 9" id="9"/>
          <p:cNvSpPr txBox="true"/>
          <p:nvPr/>
        </p:nvSpPr>
        <p:spPr>
          <a:xfrm rot="0">
            <a:off x="1624727" y="378296"/>
            <a:ext cx="7037711" cy="717485"/>
          </a:xfrm>
          <a:prstGeom prst="rect">
            <a:avLst/>
          </a:prstGeom>
        </p:spPr>
        <p:txBody>
          <a:bodyPr anchor="t" rtlCol="false" tIns="0" lIns="0" bIns="0" rIns="0">
            <a:spAutoFit/>
          </a:bodyPr>
          <a:lstStyle/>
          <a:p>
            <a:pPr algn="l">
              <a:lnSpc>
                <a:spcPts val="5599"/>
              </a:lnSpc>
            </a:pPr>
            <a:r>
              <a:rPr lang="en-US" sz="3999" spc="251" b="true">
                <a:solidFill>
                  <a:srgbClr val="FFFFFF"/>
                </a:solidFill>
                <a:latin typeface="Poppins Ultra-Bold"/>
                <a:ea typeface="Poppins Ultra-Bold"/>
                <a:cs typeface="Poppins Ultra-Bold"/>
                <a:sym typeface="Poppins Ultra-Bold"/>
              </a:rPr>
              <a:t>Mô tả bộ dữ liệu Gender </a:t>
            </a:r>
          </a:p>
        </p:txBody>
      </p:sp>
      <p:sp>
        <p:nvSpPr>
          <p:cNvPr name="TextBox 10" id="10"/>
          <p:cNvSpPr txBox="true"/>
          <p:nvPr/>
        </p:nvSpPr>
        <p:spPr>
          <a:xfrm rot="0">
            <a:off x="1257248" y="7804323"/>
            <a:ext cx="16002052" cy="1471830"/>
          </a:xfrm>
          <a:prstGeom prst="rect">
            <a:avLst/>
          </a:prstGeom>
        </p:spPr>
        <p:txBody>
          <a:bodyPr anchor="t" rtlCol="false" tIns="0" lIns="0" bIns="0" rIns="0">
            <a:spAutoFit/>
          </a:bodyPr>
          <a:lstStyle/>
          <a:p>
            <a:pPr algn="just">
              <a:lnSpc>
                <a:spcPts val="3925"/>
              </a:lnSpc>
            </a:pPr>
            <a:r>
              <a:rPr lang="en-US" sz="2803">
                <a:solidFill>
                  <a:srgbClr val="FFFFFF"/>
                </a:solidFill>
                <a:latin typeface="Canva Sans"/>
                <a:ea typeface="Canva Sans"/>
                <a:cs typeface="Canva Sans"/>
                <a:sym typeface="Canva Sans"/>
              </a:rPr>
              <a:t>Bộ dữ liệu Gender Classification Dataset trên Kaggle do người dùng elakiricoder chia sẻ, được thiết kế để hỗ trợ các bài toán phân loại giới tính trong học máy. Gồm 5001 dòng và 8 cột, dùng để phân loại giới tính dựa trên đặc điểm khuôn mặt.</a:t>
            </a:r>
          </a:p>
        </p:txBody>
      </p:sp>
      <p:sp>
        <p:nvSpPr>
          <p:cNvPr name="TextBox 11" id="11"/>
          <p:cNvSpPr txBox="true"/>
          <p:nvPr/>
        </p:nvSpPr>
        <p:spPr>
          <a:xfrm rot="0">
            <a:off x="14887662" y="9742878"/>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Lê</a:t>
            </a:r>
            <a:r>
              <a:rPr lang="en-US" b="true" sz="2793" strike="noStrike" u="none">
                <a:solidFill>
                  <a:srgbClr val="FFFFFF"/>
                </a:solidFill>
                <a:latin typeface="Poppins Ultra-Bold"/>
                <a:ea typeface="Poppins Ultra-Bold"/>
                <a:cs typeface="Poppins Ultra-Bold"/>
                <a:sym typeface="Poppins Ultra-Bold"/>
              </a:rPr>
              <a:t> T</a:t>
            </a:r>
            <a:r>
              <a:rPr lang="en-US" b="true" sz="2793" strike="noStrike" u="none">
                <a:solidFill>
                  <a:srgbClr val="FFFFFF"/>
                </a:solidFill>
                <a:latin typeface="Poppins Ultra-Bold"/>
                <a:ea typeface="Poppins Ultra-Bold"/>
                <a:cs typeface="Poppins Ultra-Bold"/>
                <a:sym typeface="Poppins Ultra-Bold"/>
              </a:rPr>
              <a:t>hị K</a:t>
            </a:r>
            <a:r>
              <a:rPr lang="en-US" b="true" sz="2793" strike="noStrike" u="none">
                <a:solidFill>
                  <a:srgbClr val="FFFFFF"/>
                </a:solidFill>
                <a:latin typeface="Poppins Ultra-Bold"/>
                <a:ea typeface="Poppins Ultra-Bold"/>
                <a:cs typeface="Poppins Ultra-Bold"/>
                <a:sym typeface="Poppins Ultra-Bold"/>
              </a:rPr>
              <a:t>i</a:t>
            </a:r>
            <a:r>
              <a:rPr lang="en-US" b="true" sz="2793" strike="noStrike" u="none">
                <a:solidFill>
                  <a:srgbClr val="FFFFFF"/>
                </a:solidFill>
                <a:latin typeface="Poppins Ultra-Bold"/>
                <a:ea typeface="Poppins Ultra-Bold"/>
                <a:cs typeface="Poppins Ultra-Bold"/>
                <a:sym typeface="Poppins Ultra-Bold"/>
              </a:rPr>
              <a:t>m Yến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7812" y="568677"/>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598915" y="1042987"/>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8455914" y="899987"/>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7848767" y="9140865"/>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384791" y="1488549"/>
            <a:ext cx="10536260" cy="7954877"/>
          </a:xfrm>
          <a:custGeom>
            <a:avLst/>
            <a:gdLst/>
            <a:ahLst/>
            <a:cxnLst/>
            <a:rect r="r" b="b" t="t" l="l"/>
            <a:pathLst>
              <a:path h="7954877" w="10536260">
                <a:moveTo>
                  <a:pt x="0" y="0"/>
                </a:moveTo>
                <a:lnTo>
                  <a:pt x="10536260" y="0"/>
                </a:lnTo>
                <a:lnTo>
                  <a:pt x="10536260" y="7954877"/>
                </a:lnTo>
                <a:lnTo>
                  <a:pt x="0" y="7954877"/>
                </a:lnTo>
                <a:lnTo>
                  <a:pt x="0" y="0"/>
                </a:lnTo>
                <a:close/>
              </a:path>
            </a:pathLst>
          </a:custGeom>
          <a:blipFill>
            <a:blip r:embed="rId7"/>
            <a:stretch>
              <a:fillRect l="0" t="0" r="0" b="0"/>
            </a:stretch>
          </a:blipFill>
        </p:spPr>
      </p:sp>
      <p:sp>
        <p:nvSpPr>
          <p:cNvPr name="TextBox 13" id="13"/>
          <p:cNvSpPr txBox="true"/>
          <p:nvPr/>
        </p:nvSpPr>
        <p:spPr>
          <a:xfrm rot="0">
            <a:off x="1206243" y="508442"/>
            <a:ext cx="4094979" cy="717595"/>
          </a:xfrm>
          <a:prstGeom prst="rect">
            <a:avLst/>
          </a:prstGeom>
        </p:spPr>
        <p:txBody>
          <a:bodyPr anchor="t" rtlCol="false" tIns="0" lIns="0" bIns="0" rIns="0">
            <a:spAutoFit/>
          </a:bodyPr>
          <a:lstStyle/>
          <a:p>
            <a:pPr algn="l">
              <a:lnSpc>
                <a:spcPts val="5599"/>
              </a:lnSpc>
            </a:pPr>
            <a:r>
              <a:rPr lang="en-US" sz="3999" b="true">
                <a:solidFill>
                  <a:srgbClr val="FFFFFF"/>
                </a:solidFill>
                <a:latin typeface="Poppins Ultra-Bold"/>
                <a:ea typeface="Poppins Ultra-Bold"/>
                <a:cs typeface="Poppins Ultra-Bold"/>
                <a:sym typeface="Poppins Ultra-Bold"/>
              </a:rPr>
              <a:t>Thuật toán KNN</a:t>
            </a:r>
          </a:p>
        </p:txBody>
      </p:sp>
      <p:sp>
        <p:nvSpPr>
          <p:cNvPr name="TextBox 14" id="14"/>
          <p:cNvSpPr txBox="true"/>
          <p:nvPr/>
        </p:nvSpPr>
        <p:spPr>
          <a:xfrm rot="0">
            <a:off x="285943" y="2880141"/>
            <a:ext cx="6941843" cy="3626563"/>
          </a:xfrm>
          <a:prstGeom prst="rect">
            <a:avLst/>
          </a:prstGeom>
        </p:spPr>
        <p:txBody>
          <a:bodyPr anchor="t" rtlCol="false" tIns="0" lIns="0" bIns="0" rIns="0">
            <a:spAutoFit/>
          </a:bodyPr>
          <a:lstStyle/>
          <a:p>
            <a:pPr algn="just" marL="518160" indent="-259080" lvl="1">
              <a:lnSpc>
                <a:spcPts val="3648"/>
              </a:lnSpc>
              <a:buFont typeface="Arial"/>
              <a:buChar char="•"/>
            </a:pPr>
            <a:r>
              <a:rPr lang="en-US" sz="2400">
                <a:solidFill>
                  <a:srgbClr val="FFFFFF"/>
                </a:solidFill>
                <a:latin typeface="Canva Sans"/>
                <a:ea typeface="Canva Sans"/>
                <a:cs typeface="Canva Sans"/>
                <a:sym typeface="Canva Sans"/>
              </a:rPr>
              <a:t>KNN là</a:t>
            </a:r>
            <a:r>
              <a:rPr lang="en-US" sz="2400">
                <a:solidFill>
                  <a:srgbClr val="FFFFFF"/>
                </a:solidFill>
                <a:latin typeface="Canva Sans"/>
                <a:ea typeface="Canva Sans"/>
                <a:cs typeface="Canva Sans"/>
                <a:sym typeface="Canva Sans"/>
              </a:rPr>
              <a:t> mô hình phân loại phi tham số (non-parametric).</a:t>
            </a:r>
          </a:p>
          <a:p>
            <a:pPr algn="just" marL="518160" indent="-259080" lvl="1">
              <a:lnSpc>
                <a:spcPts val="3648"/>
              </a:lnSpc>
              <a:buFont typeface="Arial"/>
              <a:buChar char="•"/>
            </a:pPr>
            <a:r>
              <a:rPr lang="en-US" sz="2400">
                <a:solidFill>
                  <a:srgbClr val="FFFFFF"/>
                </a:solidFill>
                <a:latin typeface="Canva Sans"/>
                <a:ea typeface="Canva Sans"/>
                <a:cs typeface="Canva Sans"/>
                <a:sym typeface="Canva Sans"/>
              </a:rPr>
              <a:t>Ý tưởng của thuật toán này là nó không học một điều gì từ tập dữ liệu học (nên KNN được xếp vào loại lazy learning), mọi tính toán được thực hiện khi nó cần dự đoán nhãn của dữ liệu mới.</a:t>
            </a:r>
          </a:p>
          <a:p>
            <a:pPr algn="just">
              <a:lnSpc>
                <a:spcPts val="3648"/>
              </a:lnSpc>
            </a:pPr>
          </a:p>
        </p:txBody>
      </p:sp>
      <p:sp>
        <p:nvSpPr>
          <p:cNvPr name="TextBox 15" id="15"/>
          <p:cNvSpPr txBox="true"/>
          <p:nvPr/>
        </p:nvSpPr>
        <p:spPr>
          <a:xfrm rot="0">
            <a:off x="14887662" y="9742644"/>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Lê</a:t>
            </a:r>
            <a:r>
              <a:rPr lang="en-US" b="true" sz="2793" strike="noStrike" u="none">
                <a:solidFill>
                  <a:srgbClr val="FFFFFF"/>
                </a:solidFill>
                <a:latin typeface="Poppins Ultra-Bold"/>
                <a:ea typeface="Poppins Ultra-Bold"/>
                <a:cs typeface="Poppins Ultra-Bold"/>
                <a:sym typeface="Poppins Ultra-Bold"/>
              </a:rPr>
              <a:t> T</a:t>
            </a:r>
            <a:r>
              <a:rPr lang="en-US" b="true" sz="2793" strike="noStrike" u="none">
                <a:solidFill>
                  <a:srgbClr val="FFFFFF"/>
                </a:solidFill>
                <a:latin typeface="Poppins Ultra-Bold"/>
                <a:ea typeface="Poppins Ultra-Bold"/>
                <a:cs typeface="Poppins Ultra-Bold"/>
                <a:sym typeface="Poppins Ultra-Bold"/>
              </a:rPr>
              <a:t>hị K</a:t>
            </a:r>
            <a:r>
              <a:rPr lang="en-US" b="true" sz="2793" strike="noStrike" u="none">
                <a:solidFill>
                  <a:srgbClr val="FFFFFF"/>
                </a:solidFill>
                <a:latin typeface="Poppins Ultra-Bold"/>
                <a:ea typeface="Poppins Ultra-Bold"/>
                <a:cs typeface="Poppins Ultra-Bold"/>
                <a:sym typeface="Poppins Ultra-Bold"/>
              </a:rPr>
              <a:t>i</a:t>
            </a:r>
            <a:r>
              <a:rPr lang="en-US" b="true" sz="2793" strike="noStrike" u="none">
                <a:solidFill>
                  <a:srgbClr val="FFFFFF"/>
                </a:solidFill>
                <a:latin typeface="Poppins Ultra-Bold"/>
                <a:ea typeface="Poppins Ultra-Bold"/>
                <a:cs typeface="Poppins Ultra-Bold"/>
                <a:sym typeface="Poppins Ultra-Bold"/>
              </a:rPr>
              <a:t>m Yến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20503" y="41138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074000" y="-1218335"/>
            <a:ext cx="12370599" cy="1799360"/>
          </a:xfrm>
          <a:custGeom>
            <a:avLst/>
            <a:gdLst/>
            <a:ahLst/>
            <a:cxnLst/>
            <a:rect r="r" b="b" t="t" l="l"/>
            <a:pathLst>
              <a:path h="1799360" w="12370599">
                <a:moveTo>
                  <a:pt x="0" y="0"/>
                </a:moveTo>
                <a:lnTo>
                  <a:pt x="12370600" y="0"/>
                </a:lnTo>
                <a:lnTo>
                  <a:pt x="12370600"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47550" y="1028700"/>
            <a:ext cx="9882272" cy="7102883"/>
          </a:xfrm>
          <a:custGeom>
            <a:avLst/>
            <a:gdLst/>
            <a:ahLst/>
            <a:cxnLst/>
            <a:rect r="r" b="b" t="t" l="l"/>
            <a:pathLst>
              <a:path h="7102883" w="9882272">
                <a:moveTo>
                  <a:pt x="0" y="0"/>
                </a:moveTo>
                <a:lnTo>
                  <a:pt x="9882272" y="0"/>
                </a:lnTo>
                <a:lnTo>
                  <a:pt x="9882272" y="7102883"/>
                </a:lnTo>
                <a:lnTo>
                  <a:pt x="0" y="7102883"/>
                </a:lnTo>
                <a:lnTo>
                  <a:pt x="0" y="0"/>
                </a:lnTo>
                <a:close/>
              </a:path>
            </a:pathLst>
          </a:custGeom>
          <a:blipFill>
            <a:blip r:embed="rId7"/>
            <a:stretch>
              <a:fillRect l="0" t="0" r="0" b="0"/>
            </a:stretch>
          </a:blipFill>
        </p:spPr>
      </p:sp>
      <p:sp>
        <p:nvSpPr>
          <p:cNvPr name="Freeform 9" id="9"/>
          <p:cNvSpPr/>
          <p:nvPr/>
        </p:nvSpPr>
        <p:spPr>
          <a:xfrm flipH="false" flipV="false" rot="0">
            <a:off x="10496887" y="6588586"/>
            <a:ext cx="7434447" cy="1828976"/>
          </a:xfrm>
          <a:custGeom>
            <a:avLst/>
            <a:gdLst/>
            <a:ahLst/>
            <a:cxnLst/>
            <a:rect r="r" b="b" t="t" l="l"/>
            <a:pathLst>
              <a:path h="1828976" w="7434447">
                <a:moveTo>
                  <a:pt x="0" y="0"/>
                </a:moveTo>
                <a:lnTo>
                  <a:pt x="7434447" y="0"/>
                </a:lnTo>
                <a:lnTo>
                  <a:pt x="7434447" y="1828976"/>
                </a:lnTo>
                <a:lnTo>
                  <a:pt x="0" y="1828976"/>
                </a:lnTo>
                <a:lnTo>
                  <a:pt x="0" y="0"/>
                </a:lnTo>
                <a:close/>
              </a:path>
            </a:pathLst>
          </a:custGeom>
          <a:blipFill>
            <a:blip r:embed="rId8"/>
            <a:stretch>
              <a:fillRect l="0" t="0" r="0" b="0"/>
            </a:stretch>
          </a:blipFill>
        </p:spPr>
      </p:sp>
      <p:sp>
        <p:nvSpPr>
          <p:cNvPr name="Freeform 10" id="10"/>
          <p:cNvSpPr/>
          <p:nvPr/>
        </p:nvSpPr>
        <p:spPr>
          <a:xfrm flipH="false" flipV="false" rot="0">
            <a:off x="10251529" y="756411"/>
            <a:ext cx="7679805" cy="4387089"/>
          </a:xfrm>
          <a:custGeom>
            <a:avLst/>
            <a:gdLst/>
            <a:ahLst/>
            <a:cxnLst/>
            <a:rect r="r" b="b" t="t" l="l"/>
            <a:pathLst>
              <a:path h="4387089" w="7679805">
                <a:moveTo>
                  <a:pt x="0" y="0"/>
                </a:moveTo>
                <a:lnTo>
                  <a:pt x="7679805" y="0"/>
                </a:lnTo>
                <a:lnTo>
                  <a:pt x="7679805" y="4387089"/>
                </a:lnTo>
                <a:lnTo>
                  <a:pt x="0" y="4387089"/>
                </a:lnTo>
                <a:lnTo>
                  <a:pt x="0" y="0"/>
                </a:lnTo>
                <a:close/>
              </a:path>
            </a:pathLst>
          </a:custGeom>
          <a:blipFill>
            <a:blip r:embed="rId9"/>
            <a:stretch>
              <a:fillRect l="0" t="0" r="0" b="0"/>
            </a:stretch>
          </a:blipFill>
        </p:spPr>
      </p:sp>
      <p:sp>
        <p:nvSpPr>
          <p:cNvPr name="TextBox 11" id="11"/>
          <p:cNvSpPr txBox="true"/>
          <p:nvPr/>
        </p:nvSpPr>
        <p:spPr>
          <a:xfrm rot="0">
            <a:off x="0" y="68511"/>
            <a:ext cx="11281770" cy="651533"/>
          </a:xfrm>
          <a:prstGeom prst="rect">
            <a:avLst/>
          </a:prstGeom>
        </p:spPr>
        <p:txBody>
          <a:bodyPr anchor="t" rtlCol="false" tIns="0" lIns="0" bIns="0" rIns="0">
            <a:spAutoFit/>
          </a:bodyPr>
          <a:lstStyle/>
          <a:p>
            <a:pPr algn="ctr">
              <a:lnSpc>
                <a:spcPts val="5039"/>
              </a:lnSpc>
            </a:pPr>
            <a:r>
              <a:rPr lang="en-US" b="true" sz="3599" spc="226">
                <a:solidFill>
                  <a:srgbClr val="FFFFFF"/>
                </a:solidFill>
                <a:latin typeface="Poppins Ultra-Bold"/>
                <a:ea typeface="Poppins Ultra-Bold"/>
                <a:cs typeface="Poppins Ultra-Bold"/>
                <a:sym typeface="Poppins Ultra-Bold"/>
              </a:rPr>
              <a:t>Kết quả chạy thuật toán KNN trên Weka</a:t>
            </a:r>
          </a:p>
        </p:txBody>
      </p:sp>
      <p:sp>
        <p:nvSpPr>
          <p:cNvPr name="TextBox 12" id="12"/>
          <p:cNvSpPr txBox="true"/>
          <p:nvPr/>
        </p:nvSpPr>
        <p:spPr>
          <a:xfrm rot="0">
            <a:off x="15559131" y="9776923"/>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Lê</a:t>
            </a:r>
            <a:r>
              <a:rPr lang="en-US" b="true" sz="2793" strike="noStrike" u="none">
                <a:solidFill>
                  <a:srgbClr val="FFFFFF"/>
                </a:solidFill>
                <a:latin typeface="Poppins Ultra-Bold"/>
                <a:ea typeface="Poppins Ultra-Bold"/>
                <a:cs typeface="Poppins Ultra-Bold"/>
                <a:sym typeface="Poppins Ultra-Bold"/>
              </a:rPr>
              <a:t> T</a:t>
            </a:r>
            <a:r>
              <a:rPr lang="en-US" b="true" sz="2793" strike="noStrike" u="none">
                <a:solidFill>
                  <a:srgbClr val="FFFFFF"/>
                </a:solidFill>
                <a:latin typeface="Poppins Ultra-Bold"/>
                <a:ea typeface="Poppins Ultra-Bold"/>
                <a:cs typeface="Poppins Ultra-Bold"/>
                <a:sym typeface="Poppins Ultra-Bold"/>
              </a:rPr>
              <a:t>hị K</a:t>
            </a:r>
            <a:r>
              <a:rPr lang="en-US" b="true" sz="2793" strike="noStrike" u="none">
                <a:solidFill>
                  <a:srgbClr val="FFFFFF"/>
                </a:solidFill>
                <a:latin typeface="Poppins Ultra-Bold"/>
                <a:ea typeface="Poppins Ultra-Bold"/>
                <a:cs typeface="Poppins Ultra-Bold"/>
                <a:sym typeface="Poppins Ultra-Bold"/>
              </a:rPr>
              <a:t>i</a:t>
            </a:r>
            <a:r>
              <a:rPr lang="en-US" b="true" sz="2793" strike="noStrike" u="none">
                <a:solidFill>
                  <a:srgbClr val="FFFFFF"/>
                </a:solidFill>
                <a:latin typeface="Poppins Ultra-Bold"/>
                <a:ea typeface="Poppins Ultra-Bold"/>
                <a:cs typeface="Poppins Ultra-Bold"/>
                <a:sym typeface="Poppins Ultra-Bold"/>
              </a:rPr>
              <a:t>m Yến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7812" y="305395"/>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185309"/>
            <a:ext cx="12370599" cy="1799360"/>
          </a:xfrm>
          <a:custGeom>
            <a:avLst/>
            <a:gdLst/>
            <a:ahLst/>
            <a:cxnLst/>
            <a:rect r="r" b="b" t="t" l="l"/>
            <a:pathLst>
              <a:path h="1799360" w="12370599">
                <a:moveTo>
                  <a:pt x="0" y="0"/>
                </a:moveTo>
                <a:lnTo>
                  <a:pt x="12370599" y="0"/>
                </a:lnTo>
                <a:lnTo>
                  <a:pt x="12370599" y="1799359"/>
                </a:lnTo>
                <a:lnTo>
                  <a:pt x="0" y="1799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96597" y="1812533"/>
            <a:ext cx="10775700" cy="7111962"/>
          </a:xfrm>
          <a:custGeom>
            <a:avLst/>
            <a:gdLst/>
            <a:ahLst/>
            <a:cxnLst/>
            <a:rect r="r" b="b" t="t" l="l"/>
            <a:pathLst>
              <a:path h="7111962" w="10775700">
                <a:moveTo>
                  <a:pt x="0" y="0"/>
                </a:moveTo>
                <a:lnTo>
                  <a:pt x="10775700" y="0"/>
                </a:lnTo>
                <a:lnTo>
                  <a:pt x="10775700" y="7111962"/>
                </a:lnTo>
                <a:lnTo>
                  <a:pt x="0" y="7111962"/>
                </a:lnTo>
                <a:lnTo>
                  <a:pt x="0" y="0"/>
                </a:lnTo>
                <a:close/>
              </a:path>
            </a:pathLst>
          </a:custGeom>
          <a:blipFill>
            <a:blip r:embed="rId7"/>
            <a:stretch>
              <a:fillRect l="0" t="0" r="0" b="0"/>
            </a:stretch>
          </a:blipFill>
        </p:spPr>
      </p:sp>
      <p:sp>
        <p:nvSpPr>
          <p:cNvPr name="Freeform 9" id="9"/>
          <p:cNvSpPr/>
          <p:nvPr/>
        </p:nvSpPr>
        <p:spPr>
          <a:xfrm flipH="false" flipV="false" rot="0">
            <a:off x="11072297" y="4482244"/>
            <a:ext cx="6983377" cy="1772539"/>
          </a:xfrm>
          <a:custGeom>
            <a:avLst/>
            <a:gdLst/>
            <a:ahLst/>
            <a:cxnLst/>
            <a:rect r="r" b="b" t="t" l="l"/>
            <a:pathLst>
              <a:path h="1772539" w="6983377">
                <a:moveTo>
                  <a:pt x="0" y="0"/>
                </a:moveTo>
                <a:lnTo>
                  <a:pt x="6983377" y="0"/>
                </a:lnTo>
                <a:lnTo>
                  <a:pt x="6983377" y="1772539"/>
                </a:lnTo>
                <a:lnTo>
                  <a:pt x="0" y="1772539"/>
                </a:lnTo>
                <a:lnTo>
                  <a:pt x="0" y="0"/>
                </a:lnTo>
                <a:close/>
              </a:path>
            </a:pathLst>
          </a:custGeom>
          <a:blipFill>
            <a:blip r:embed="rId8"/>
            <a:stretch>
              <a:fillRect l="0" t="0" r="0" b="0"/>
            </a:stretch>
          </a:blipFill>
        </p:spPr>
      </p:sp>
      <p:sp>
        <p:nvSpPr>
          <p:cNvPr name="TextBox 10" id="10"/>
          <p:cNvSpPr txBox="true"/>
          <p:nvPr/>
        </p:nvSpPr>
        <p:spPr>
          <a:xfrm rot="0">
            <a:off x="1306559" y="237177"/>
            <a:ext cx="10070207" cy="625476"/>
          </a:xfrm>
          <a:prstGeom prst="rect">
            <a:avLst/>
          </a:prstGeom>
        </p:spPr>
        <p:txBody>
          <a:bodyPr anchor="t" rtlCol="false" tIns="0" lIns="0" bIns="0" rIns="0">
            <a:spAutoFit/>
          </a:bodyPr>
          <a:lstStyle/>
          <a:p>
            <a:pPr algn="just">
              <a:lnSpc>
                <a:spcPts val="4899"/>
              </a:lnSpc>
            </a:pPr>
            <a:r>
              <a:rPr lang="en-US" b="true" sz="3499" spc="220">
                <a:solidFill>
                  <a:srgbClr val="FFFFFF"/>
                </a:solidFill>
                <a:latin typeface="Poppins Ultra-Bold"/>
                <a:ea typeface="Poppins Ultra-Bold"/>
                <a:cs typeface="Poppins Ultra-Bold"/>
                <a:sym typeface="Poppins Ultra-Bold"/>
              </a:rPr>
              <a:t>Kết quả chạy thuật toán SVM trên Weka</a:t>
            </a:r>
          </a:p>
        </p:txBody>
      </p:sp>
      <p:sp>
        <p:nvSpPr>
          <p:cNvPr name="TextBox 11" id="11"/>
          <p:cNvSpPr txBox="true"/>
          <p:nvPr/>
        </p:nvSpPr>
        <p:spPr>
          <a:xfrm rot="0">
            <a:off x="11454334" y="2351279"/>
            <a:ext cx="5962676" cy="1189355"/>
          </a:xfrm>
          <a:prstGeom prst="rect">
            <a:avLst/>
          </a:prstGeom>
        </p:spPr>
        <p:txBody>
          <a:bodyPr anchor="t" rtlCol="false" tIns="0" lIns="0" bIns="0" rIns="0">
            <a:spAutoFit/>
          </a:bodyPr>
          <a:lstStyle/>
          <a:p>
            <a:pPr algn="just">
              <a:lnSpc>
                <a:spcPts val="3220"/>
              </a:lnSpc>
            </a:pPr>
            <a:r>
              <a:rPr lang="en-US" b="true" sz="2300">
                <a:solidFill>
                  <a:srgbClr val="FFFFFF"/>
                </a:solidFill>
                <a:latin typeface="Canva Sans Bold"/>
                <a:ea typeface="Canva Sans Bold"/>
                <a:cs typeface="Canva Sans Bold"/>
                <a:sym typeface="Canva Sans Bold"/>
              </a:rPr>
              <a:t>SVM:</a:t>
            </a:r>
            <a:r>
              <a:rPr lang="en-US" sz="2300">
                <a:solidFill>
                  <a:srgbClr val="FFFFFF"/>
                </a:solidFill>
                <a:latin typeface="Canva Sans"/>
                <a:ea typeface="Canva Sans"/>
                <a:cs typeface="Canva Sans"/>
                <a:sym typeface="Canva Sans"/>
              </a:rPr>
              <a:t> Thuật toán học có giám sát, được sử dụng phổ biến trong các bài toán phân loại &amp; cũng có thể áp dụng cho hồi quy</a:t>
            </a:r>
          </a:p>
        </p:txBody>
      </p:sp>
      <p:sp>
        <p:nvSpPr>
          <p:cNvPr name="TextBox 12" id="12"/>
          <p:cNvSpPr txBox="true"/>
          <p:nvPr/>
        </p:nvSpPr>
        <p:spPr>
          <a:xfrm rot="0">
            <a:off x="15559131" y="9717065"/>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Lê</a:t>
            </a:r>
            <a:r>
              <a:rPr lang="en-US" b="true" sz="2793" strike="noStrike" u="none">
                <a:solidFill>
                  <a:srgbClr val="FFFFFF"/>
                </a:solidFill>
                <a:latin typeface="Poppins Ultra-Bold"/>
                <a:ea typeface="Poppins Ultra-Bold"/>
                <a:cs typeface="Poppins Ultra-Bold"/>
                <a:sym typeface="Poppins Ultra-Bold"/>
              </a:rPr>
              <a:t> T</a:t>
            </a:r>
            <a:r>
              <a:rPr lang="en-US" b="true" sz="2793" strike="noStrike" u="none">
                <a:solidFill>
                  <a:srgbClr val="FFFFFF"/>
                </a:solidFill>
                <a:latin typeface="Poppins Ultra-Bold"/>
                <a:ea typeface="Poppins Ultra-Bold"/>
                <a:cs typeface="Poppins Ultra-Bold"/>
                <a:sym typeface="Poppins Ultra-Bold"/>
              </a:rPr>
              <a:t>hị K</a:t>
            </a:r>
            <a:r>
              <a:rPr lang="en-US" b="true" sz="2793" strike="noStrike" u="none">
                <a:solidFill>
                  <a:srgbClr val="FFFFFF"/>
                </a:solidFill>
                <a:latin typeface="Poppins Ultra-Bold"/>
                <a:ea typeface="Poppins Ultra-Bold"/>
                <a:cs typeface="Poppins Ultra-Bold"/>
                <a:sym typeface="Poppins Ultra-Bold"/>
              </a:rPr>
              <a:t>i</a:t>
            </a:r>
            <a:r>
              <a:rPr lang="en-US" b="true" sz="2793" strike="noStrike" u="none">
                <a:solidFill>
                  <a:srgbClr val="FFFFFF"/>
                </a:solidFill>
                <a:latin typeface="Poppins Ultra-Bold"/>
                <a:ea typeface="Poppins Ultra-Bold"/>
                <a:cs typeface="Poppins Ultra-Bold"/>
                <a:sym typeface="Poppins Ultra-Bold"/>
              </a:rPr>
              <a:t>m Yến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858144" y="-8459589"/>
            <a:ext cx="28347660" cy="18976579"/>
          </a:xfrm>
          <a:custGeom>
            <a:avLst/>
            <a:gdLst/>
            <a:ahLst/>
            <a:cxnLst/>
            <a:rect r="r" b="b" t="t" l="l"/>
            <a:pathLst>
              <a:path h="18976579" w="28347660">
                <a:moveTo>
                  <a:pt x="0" y="0"/>
                </a:moveTo>
                <a:lnTo>
                  <a:pt x="28347660" y="0"/>
                </a:lnTo>
                <a:lnTo>
                  <a:pt x="28347660" y="18976578"/>
                </a:lnTo>
                <a:lnTo>
                  <a:pt x="0" y="18976578"/>
                </a:lnTo>
                <a:lnTo>
                  <a:pt x="0" y="0"/>
                </a:lnTo>
                <a:close/>
              </a:path>
            </a:pathLst>
          </a:custGeom>
          <a:blipFill>
            <a:blip r:embed="rId3"/>
            <a:stretch>
              <a:fillRect l="-3724" t="0" r="-3724" b="0"/>
            </a:stretch>
          </a:blipFill>
        </p:spPr>
      </p:sp>
      <p:grpSp>
        <p:nvGrpSpPr>
          <p:cNvPr name="Group 4" id="4"/>
          <p:cNvGrpSpPr/>
          <p:nvPr/>
        </p:nvGrpSpPr>
        <p:grpSpPr>
          <a:xfrm rot="0">
            <a:off x="-11333001" y="-1031595"/>
            <a:ext cx="31892678" cy="21802721"/>
            <a:chOff x="0" y="0"/>
            <a:chExt cx="8399718" cy="5742280"/>
          </a:xfrm>
        </p:grpSpPr>
        <p:sp>
          <p:nvSpPr>
            <p:cNvPr name="Freeform 5" id="5"/>
            <p:cNvSpPr/>
            <p:nvPr/>
          </p:nvSpPr>
          <p:spPr>
            <a:xfrm flipH="false" flipV="false" rot="0">
              <a:off x="0" y="0"/>
              <a:ext cx="8399718" cy="5742281"/>
            </a:xfrm>
            <a:custGeom>
              <a:avLst/>
              <a:gdLst/>
              <a:ahLst/>
              <a:cxnLst/>
              <a:rect r="r" b="b" t="t" l="l"/>
              <a:pathLst>
                <a:path h="5742281" w="8399718">
                  <a:moveTo>
                    <a:pt x="0" y="0"/>
                  </a:moveTo>
                  <a:lnTo>
                    <a:pt x="8399718" y="0"/>
                  </a:lnTo>
                  <a:lnTo>
                    <a:pt x="8399718" y="5742281"/>
                  </a:lnTo>
                  <a:lnTo>
                    <a:pt x="0" y="5742281"/>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6" id="6"/>
            <p:cNvSpPr txBox="true"/>
            <p:nvPr/>
          </p:nvSpPr>
          <p:spPr>
            <a:xfrm>
              <a:off x="0" y="-38100"/>
              <a:ext cx="8399718" cy="578038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001656" y="3709674"/>
            <a:ext cx="14284689" cy="2572377"/>
          </a:xfrm>
          <a:prstGeom prst="rect">
            <a:avLst/>
          </a:prstGeom>
        </p:spPr>
        <p:txBody>
          <a:bodyPr anchor="t" rtlCol="false" tIns="0" lIns="0" bIns="0" rIns="0">
            <a:spAutoFit/>
          </a:bodyPr>
          <a:lstStyle/>
          <a:p>
            <a:pPr algn="ctr">
              <a:lnSpc>
                <a:spcPts val="10270"/>
              </a:lnSpc>
            </a:pPr>
            <a:r>
              <a:rPr lang="en-US" b="true" sz="6500" spc="617">
                <a:solidFill>
                  <a:srgbClr val="FFFFFF"/>
                </a:solidFill>
                <a:latin typeface="Poppins Ultra-Bold"/>
                <a:ea typeface="Poppins Ultra-Bold"/>
                <a:cs typeface="Poppins Ultra-Bold"/>
                <a:sym typeface="Poppins Ultra-Bold"/>
              </a:rPr>
              <a:t>Thuật toán K-mean</a:t>
            </a:r>
            <a:r>
              <a:rPr lang="en-US" b="true" sz="6500" spc="617">
                <a:solidFill>
                  <a:srgbClr val="FFFFFF"/>
                </a:solidFill>
                <a:latin typeface="Poppins Ultra-Bold"/>
                <a:ea typeface="Poppins Ultra-Bold"/>
                <a:cs typeface="Poppins Ultra-Bold"/>
                <a:sym typeface="Poppins Ultra-Bold"/>
              </a:rPr>
              <a:t>, P</a:t>
            </a:r>
            <a:r>
              <a:rPr lang="en-US" b="true" sz="6500" spc="617">
                <a:solidFill>
                  <a:srgbClr val="FFFFFF"/>
                </a:solidFill>
                <a:latin typeface="Poppins Ultra-Bold"/>
                <a:ea typeface="Poppins Ultra-Bold"/>
                <a:cs typeface="Poppins Ultra-Bold"/>
                <a:sym typeface="Poppins Ultra-Bold"/>
              </a:rPr>
              <a:t>hân cụm EM &amp; Hierarchical</a:t>
            </a:r>
          </a:p>
        </p:txBody>
      </p:sp>
      <p:sp>
        <p:nvSpPr>
          <p:cNvPr name="TextBox 13" id="13"/>
          <p:cNvSpPr txBox="true"/>
          <p:nvPr/>
        </p:nvSpPr>
        <p:spPr>
          <a:xfrm rot="0">
            <a:off x="14537135"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Tăng </a:t>
            </a:r>
            <a:r>
              <a:rPr lang="en-US" b="true" sz="2793" strike="noStrike" u="none">
                <a:solidFill>
                  <a:srgbClr val="FFFFFF"/>
                </a:solidFill>
                <a:latin typeface="Poppins Ultra-Bold"/>
                <a:ea typeface="Poppins Ultra-Bold"/>
                <a:cs typeface="Poppins Ultra-Bold"/>
                <a:sym typeface="Poppins Ultra-Bold"/>
              </a:rPr>
              <a:t>Phươ</a:t>
            </a:r>
            <a:r>
              <a:rPr lang="en-US" b="true" sz="2793" strike="noStrike" u="none">
                <a:solidFill>
                  <a:srgbClr val="FFFFFF"/>
                </a:solidFill>
                <a:latin typeface="Poppins Ultra-Bold"/>
                <a:ea typeface="Poppins Ultra-Bold"/>
                <a:cs typeface="Poppins Ultra-Bold"/>
                <a:sym typeface="Poppins Ultra-Bold"/>
              </a:rPr>
              <a:t>n</a:t>
            </a:r>
            <a:r>
              <a:rPr lang="en-US" b="true" sz="2793" strike="noStrike" u="none">
                <a:solidFill>
                  <a:srgbClr val="FFFFFF"/>
                </a:solidFill>
                <a:latin typeface="Poppins Ultra-Bold"/>
                <a:ea typeface="Poppins Ultra-Bold"/>
                <a:cs typeface="Poppins Ultra-Bold"/>
                <a:sym typeface="Poppins Ultra-Bold"/>
              </a:rPr>
              <a:t>g Thảo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1289781"/>
            <a:ext cx="18288000" cy="6423660"/>
          </a:xfrm>
          <a:custGeom>
            <a:avLst/>
            <a:gdLst/>
            <a:ahLst/>
            <a:cxnLst/>
            <a:rect r="r" b="b" t="t" l="l"/>
            <a:pathLst>
              <a:path h="6423660" w="18288000">
                <a:moveTo>
                  <a:pt x="0" y="0"/>
                </a:moveTo>
                <a:lnTo>
                  <a:pt x="18288000" y="0"/>
                </a:lnTo>
                <a:lnTo>
                  <a:pt x="18288000" y="6423660"/>
                </a:lnTo>
                <a:lnTo>
                  <a:pt x="0" y="6423660"/>
                </a:lnTo>
                <a:lnTo>
                  <a:pt x="0" y="0"/>
                </a:lnTo>
                <a:close/>
              </a:path>
            </a:pathLst>
          </a:custGeom>
          <a:blipFill>
            <a:blip r:embed="rId7"/>
            <a:stretch>
              <a:fillRect l="0" t="0" r="0" b="0"/>
            </a:stretch>
          </a:blipFill>
        </p:spPr>
      </p:sp>
      <p:sp>
        <p:nvSpPr>
          <p:cNvPr name="TextBox 9" id="9"/>
          <p:cNvSpPr txBox="true"/>
          <p:nvPr/>
        </p:nvSpPr>
        <p:spPr>
          <a:xfrm rot="0">
            <a:off x="1510406" y="473169"/>
            <a:ext cx="10588379" cy="816612"/>
          </a:xfrm>
          <a:prstGeom prst="rect">
            <a:avLst/>
          </a:prstGeom>
        </p:spPr>
        <p:txBody>
          <a:bodyPr anchor="t" rtlCol="false" tIns="0" lIns="0" bIns="0" rIns="0">
            <a:spAutoFit/>
          </a:bodyPr>
          <a:lstStyle/>
          <a:p>
            <a:pPr algn="ctr">
              <a:lnSpc>
                <a:spcPts val="6439"/>
              </a:lnSpc>
            </a:pPr>
            <a:r>
              <a:rPr lang="en-US" b="true" sz="4599" spc="289">
                <a:solidFill>
                  <a:srgbClr val="FFFFFF"/>
                </a:solidFill>
                <a:latin typeface="Poppins Ultra-Bold"/>
                <a:ea typeface="Poppins Ultra-Bold"/>
                <a:cs typeface="Poppins Ultra-Bold"/>
                <a:sym typeface="Poppins Ultra-Bold"/>
              </a:rPr>
              <a:t>Mô tả bộ dữ liệu Social Anxiety</a:t>
            </a:r>
          </a:p>
        </p:txBody>
      </p:sp>
      <p:sp>
        <p:nvSpPr>
          <p:cNvPr name="TextBox 10" id="10"/>
          <p:cNvSpPr txBox="true"/>
          <p:nvPr/>
        </p:nvSpPr>
        <p:spPr>
          <a:xfrm rot="0">
            <a:off x="987786" y="8032918"/>
            <a:ext cx="15969852" cy="1399957"/>
          </a:xfrm>
          <a:prstGeom prst="rect">
            <a:avLst/>
          </a:prstGeom>
        </p:spPr>
        <p:txBody>
          <a:bodyPr anchor="t" rtlCol="false" tIns="0" lIns="0" bIns="0" rIns="0">
            <a:spAutoFit/>
          </a:bodyPr>
          <a:lstStyle/>
          <a:p>
            <a:pPr algn="ctr">
              <a:lnSpc>
                <a:spcPts val="3686"/>
              </a:lnSpc>
              <a:spcBef>
                <a:spcPct val="0"/>
              </a:spcBef>
            </a:pPr>
          </a:p>
          <a:p>
            <a:pPr algn="just">
              <a:lnSpc>
                <a:spcPts val="3686"/>
              </a:lnSpc>
              <a:spcBef>
                <a:spcPct val="0"/>
              </a:spcBef>
            </a:pPr>
            <a:r>
              <a:rPr lang="en-US" sz="2633">
                <a:solidFill>
                  <a:srgbClr val="FFFFFF"/>
                </a:solidFill>
                <a:latin typeface="Poppins"/>
                <a:ea typeface="Poppins"/>
                <a:cs typeface="Poppins"/>
                <a:sym typeface="Poppins"/>
              </a:rPr>
              <a:t>Bộ dữ liệu này đại diện cho những cá nhân có mức độ lo lắng xã hội khác nhau, từ nhẹ đến nặng. Phân tích sức khỏe tâm thần, mô hình phát hiện sớm và nghiên cứu hiểu biết về hành vi.</a:t>
            </a:r>
          </a:p>
        </p:txBody>
      </p:sp>
      <p:sp>
        <p:nvSpPr>
          <p:cNvPr name="TextBox 11" id="11"/>
          <p:cNvSpPr txBox="true"/>
          <p:nvPr/>
        </p:nvSpPr>
        <p:spPr>
          <a:xfrm rot="0">
            <a:off x="14537135" y="9733302"/>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Tăng </a:t>
            </a:r>
            <a:r>
              <a:rPr lang="en-US" b="true" sz="2793" strike="noStrike" u="none">
                <a:solidFill>
                  <a:srgbClr val="FFFFFF"/>
                </a:solidFill>
                <a:latin typeface="Poppins Ultra-Bold"/>
                <a:ea typeface="Poppins Ultra-Bold"/>
                <a:cs typeface="Poppins Ultra-Bold"/>
                <a:sym typeface="Poppins Ultra-Bold"/>
              </a:rPr>
              <a:t>Phươ</a:t>
            </a:r>
            <a:r>
              <a:rPr lang="en-US" b="true" sz="2793" strike="noStrike" u="none">
                <a:solidFill>
                  <a:srgbClr val="FFFFFF"/>
                </a:solidFill>
                <a:latin typeface="Poppins Ultra-Bold"/>
                <a:ea typeface="Poppins Ultra-Bold"/>
                <a:cs typeface="Poppins Ultra-Bold"/>
                <a:sym typeface="Poppins Ultra-Bold"/>
              </a:rPr>
              <a:t>n</a:t>
            </a:r>
            <a:r>
              <a:rPr lang="en-US" b="true" sz="2793" strike="noStrike" u="none">
                <a:solidFill>
                  <a:srgbClr val="FFFFFF"/>
                </a:solidFill>
                <a:latin typeface="Poppins Ultra-Bold"/>
                <a:ea typeface="Poppins Ultra-Bold"/>
                <a:cs typeface="Poppins Ultra-Bold"/>
                <a:sym typeface="Poppins Ultra-Bold"/>
              </a:rPr>
              <a:t>g Thảo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30195" y="5143500"/>
            <a:ext cx="15084760" cy="2908131"/>
          </a:xfrm>
          <a:custGeom>
            <a:avLst/>
            <a:gdLst/>
            <a:ahLst/>
            <a:cxnLst/>
            <a:rect r="r" b="b" t="t" l="l"/>
            <a:pathLst>
              <a:path h="2908131" w="15084760">
                <a:moveTo>
                  <a:pt x="0" y="0"/>
                </a:moveTo>
                <a:lnTo>
                  <a:pt x="15084760" y="0"/>
                </a:lnTo>
                <a:lnTo>
                  <a:pt x="15084760" y="2908131"/>
                </a:lnTo>
                <a:lnTo>
                  <a:pt x="0" y="2908131"/>
                </a:lnTo>
                <a:lnTo>
                  <a:pt x="0" y="0"/>
                </a:lnTo>
                <a:close/>
              </a:path>
            </a:pathLst>
          </a:custGeom>
          <a:blipFill>
            <a:blip r:embed="rId7"/>
            <a:stretch>
              <a:fillRect l="0" t="-6503" r="0" b="-6503"/>
            </a:stretch>
          </a:blipFill>
        </p:spPr>
      </p:sp>
      <p:sp>
        <p:nvSpPr>
          <p:cNvPr name="TextBox 9" id="9"/>
          <p:cNvSpPr txBox="true"/>
          <p:nvPr/>
        </p:nvSpPr>
        <p:spPr>
          <a:xfrm rot="0">
            <a:off x="949800" y="558169"/>
            <a:ext cx="7079715" cy="717485"/>
          </a:xfrm>
          <a:prstGeom prst="rect">
            <a:avLst/>
          </a:prstGeom>
        </p:spPr>
        <p:txBody>
          <a:bodyPr anchor="t" rtlCol="false" tIns="0" lIns="0" bIns="0" rIns="0">
            <a:spAutoFit/>
          </a:bodyPr>
          <a:lstStyle/>
          <a:p>
            <a:pPr algn="ctr">
              <a:lnSpc>
                <a:spcPts val="5599"/>
              </a:lnSpc>
            </a:pPr>
            <a:r>
              <a:rPr lang="en-US" b="true" sz="3999" spc="251">
                <a:solidFill>
                  <a:srgbClr val="FFFFFF"/>
                </a:solidFill>
                <a:latin typeface="Poppins Ultra-Bold"/>
                <a:ea typeface="Poppins Ultra-Bold"/>
                <a:cs typeface="Poppins Ultra-Bold"/>
                <a:sym typeface="Poppins Ultra-Bold"/>
              </a:rPr>
              <a:t>Thuật toán K-means</a:t>
            </a:r>
          </a:p>
        </p:txBody>
      </p:sp>
      <p:sp>
        <p:nvSpPr>
          <p:cNvPr name="TextBox 10" id="10"/>
          <p:cNvSpPr txBox="true"/>
          <p:nvPr/>
        </p:nvSpPr>
        <p:spPr>
          <a:xfrm rot="0">
            <a:off x="1601620" y="2583893"/>
            <a:ext cx="14334525" cy="1156118"/>
          </a:xfrm>
          <a:prstGeom prst="rect">
            <a:avLst/>
          </a:prstGeom>
        </p:spPr>
        <p:txBody>
          <a:bodyPr anchor="t" rtlCol="false" tIns="0" lIns="0" bIns="0" rIns="0">
            <a:spAutoFit/>
          </a:bodyPr>
          <a:lstStyle/>
          <a:p>
            <a:pPr algn="just">
              <a:lnSpc>
                <a:spcPts val="4526"/>
              </a:lnSpc>
              <a:spcBef>
                <a:spcPct val="0"/>
              </a:spcBef>
            </a:pPr>
            <a:r>
              <a:rPr lang="en-US" sz="3233">
                <a:solidFill>
                  <a:srgbClr val="FFFFFF"/>
                </a:solidFill>
                <a:latin typeface="Poppins"/>
                <a:ea typeface="Poppins"/>
                <a:cs typeface="Poppins"/>
                <a:sym typeface="Poppins"/>
              </a:rPr>
              <a:t>S</a:t>
            </a:r>
            <a:r>
              <a:rPr lang="en-US" sz="3233">
                <a:solidFill>
                  <a:srgbClr val="FFFFFF"/>
                </a:solidFill>
                <a:latin typeface="Poppins"/>
                <a:ea typeface="Poppins"/>
                <a:cs typeface="Poppins"/>
                <a:sym typeface="Poppins"/>
              </a:rPr>
              <a:t>ử dụng để chia tập dữ liệu thành K cụm (clusters) sao cho các điểm trong cùng một cụm có đặc điểm tương đồng với nhau</a:t>
            </a:r>
          </a:p>
        </p:txBody>
      </p:sp>
      <p:sp>
        <p:nvSpPr>
          <p:cNvPr name="TextBox 11" id="11"/>
          <p:cNvSpPr txBox="true"/>
          <p:nvPr/>
        </p:nvSpPr>
        <p:spPr>
          <a:xfrm rot="0">
            <a:off x="14637514"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Tăng </a:t>
            </a:r>
            <a:r>
              <a:rPr lang="en-US" b="true" sz="2793" strike="noStrike" u="none">
                <a:solidFill>
                  <a:srgbClr val="FFFFFF"/>
                </a:solidFill>
                <a:latin typeface="Poppins Ultra-Bold"/>
                <a:ea typeface="Poppins Ultra-Bold"/>
                <a:cs typeface="Poppins Ultra-Bold"/>
                <a:sym typeface="Poppins Ultra-Bold"/>
              </a:rPr>
              <a:t>Phươ</a:t>
            </a:r>
            <a:r>
              <a:rPr lang="en-US" b="true" sz="2793" strike="noStrike" u="none">
                <a:solidFill>
                  <a:srgbClr val="FFFFFF"/>
                </a:solidFill>
                <a:latin typeface="Poppins Ultra-Bold"/>
                <a:ea typeface="Poppins Ultra-Bold"/>
                <a:cs typeface="Poppins Ultra-Bold"/>
                <a:sym typeface="Poppins Ultra-Bold"/>
              </a:rPr>
              <a:t>n</a:t>
            </a:r>
            <a:r>
              <a:rPr lang="en-US" b="true" sz="2793" strike="noStrike" u="none">
                <a:solidFill>
                  <a:srgbClr val="FFFFFF"/>
                </a:solidFill>
                <a:latin typeface="Poppins Ultra-Bold"/>
                <a:ea typeface="Poppins Ultra-Bold"/>
                <a:cs typeface="Poppins Ultra-Bold"/>
                <a:sym typeface="Poppins Ultra-Bold"/>
              </a:rPr>
              <a:t>g Thảo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617698" y="-1126890"/>
            <a:ext cx="12370599" cy="1799360"/>
          </a:xfrm>
          <a:custGeom>
            <a:avLst/>
            <a:gdLst/>
            <a:ahLst/>
            <a:cxnLst/>
            <a:rect r="r" b="b" t="t" l="l"/>
            <a:pathLst>
              <a:path h="1799360" w="12370599">
                <a:moveTo>
                  <a:pt x="0" y="0"/>
                </a:moveTo>
                <a:lnTo>
                  <a:pt x="12370599" y="0"/>
                </a:lnTo>
                <a:lnTo>
                  <a:pt x="12370599" y="1799359"/>
                </a:lnTo>
                <a:lnTo>
                  <a:pt x="0" y="1799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733" y="9968038"/>
            <a:ext cx="15717833" cy="19050"/>
          </a:xfrm>
          <a:prstGeom prst="line">
            <a:avLst/>
          </a:prstGeom>
          <a:ln cap="flat" w="28575">
            <a:solidFill>
              <a:srgbClr val="64DBFF"/>
            </a:solidFill>
            <a:prstDash val="solid"/>
            <a:headEnd type="none" len="sm" w="sm"/>
            <a:tailEnd type="none" len="sm" w="sm"/>
          </a:ln>
        </p:spPr>
      </p:sp>
      <p:sp>
        <p:nvSpPr>
          <p:cNvPr name="Freeform 9" id="9"/>
          <p:cNvSpPr/>
          <p:nvPr/>
        </p:nvSpPr>
        <p:spPr>
          <a:xfrm flipH="true" flipV="true" rot="-5400000">
            <a:off x="14028827" y="4472225"/>
            <a:ext cx="1262340" cy="531761"/>
          </a:xfrm>
          <a:custGeom>
            <a:avLst/>
            <a:gdLst/>
            <a:ahLst/>
            <a:cxnLst/>
            <a:rect r="r" b="b" t="t" l="l"/>
            <a:pathLst>
              <a:path h="531761" w="1262340">
                <a:moveTo>
                  <a:pt x="1262340" y="531761"/>
                </a:moveTo>
                <a:lnTo>
                  <a:pt x="0" y="531761"/>
                </a:lnTo>
                <a:lnTo>
                  <a:pt x="0" y="0"/>
                </a:lnTo>
                <a:lnTo>
                  <a:pt x="1262340" y="0"/>
                </a:lnTo>
                <a:lnTo>
                  <a:pt x="1262340" y="53176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1765092"/>
            <a:ext cx="11237948" cy="6756816"/>
          </a:xfrm>
          <a:custGeom>
            <a:avLst/>
            <a:gdLst/>
            <a:ahLst/>
            <a:cxnLst/>
            <a:rect r="r" b="b" t="t" l="l"/>
            <a:pathLst>
              <a:path h="6756816" w="11237948">
                <a:moveTo>
                  <a:pt x="0" y="0"/>
                </a:moveTo>
                <a:lnTo>
                  <a:pt x="11237948" y="0"/>
                </a:lnTo>
                <a:lnTo>
                  <a:pt x="11237948" y="6756816"/>
                </a:lnTo>
                <a:lnTo>
                  <a:pt x="0" y="6756816"/>
                </a:lnTo>
                <a:lnTo>
                  <a:pt x="0" y="0"/>
                </a:lnTo>
                <a:close/>
              </a:path>
            </a:pathLst>
          </a:custGeom>
          <a:blipFill>
            <a:blip r:embed="rId9"/>
            <a:stretch>
              <a:fillRect l="0" t="0" r="0" b="0"/>
            </a:stretch>
          </a:blipFill>
        </p:spPr>
      </p:sp>
      <p:sp>
        <p:nvSpPr>
          <p:cNvPr name="TextBox 11" id="11"/>
          <p:cNvSpPr txBox="true"/>
          <p:nvPr/>
        </p:nvSpPr>
        <p:spPr>
          <a:xfrm rot="0">
            <a:off x="1486965" y="584283"/>
            <a:ext cx="11734800" cy="625476"/>
          </a:xfrm>
          <a:prstGeom prst="rect">
            <a:avLst/>
          </a:prstGeom>
        </p:spPr>
        <p:txBody>
          <a:bodyPr anchor="t" rtlCol="false" tIns="0" lIns="0" bIns="0" rIns="0">
            <a:spAutoFit/>
          </a:bodyPr>
          <a:lstStyle/>
          <a:p>
            <a:pPr algn="l">
              <a:lnSpc>
                <a:spcPts val="4899"/>
              </a:lnSpc>
            </a:pPr>
            <a:r>
              <a:rPr lang="en-US" sz="3499" spc="220" b="true">
                <a:solidFill>
                  <a:srgbClr val="FFFFFF"/>
                </a:solidFill>
                <a:latin typeface="Poppins Ultra-Bold"/>
                <a:ea typeface="Poppins Ultra-Bold"/>
                <a:cs typeface="Poppins Ultra-Bold"/>
                <a:sym typeface="Poppins Ultra-Bold"/>
              </a:rPr>
              <a:t>Kết quả chạy thuật toán K-Means trên Orange</a:t>
            </a:r>
          </a:p>
        </p:txBody>
      </p:sp>
      <p:sp>
        <p:nvSpPr>
          <p:cNvPr name="TextBox 12" id="12"/>
          <p:cNvSpPr txBox="true"/>
          <p:nvPr/>
        </p:nvSpPr>
        <p:spPr>
          <a:xfrm rot="0">
            <a:off x="1646428" y="8819905"/>
            <a:ext cx="16721659" cy="1415197"/>
          </a:xfrm>
          <a:prstGeom prst="rect">
            <a:avLst/>
          </a:prstGeom>
        </p:spPr>
        <p:txBody>
          <a:bodyPr anchor="t" rtlCol="false" tIns="0" lIns="0" bIns="0" rIns="0">
            <a:spAutoFit/>
          </a:bodyPr>
          <a:lstStyle/>
          <a:p>
            <a:pPr algn="just" marL="439050" indent="-219525" lvl="1">
              <a:lnSpc>
                <a:spcPts val="2847"/>
              </a:lnSpc>
              <a:spcBef>
                <a:spcPct val="0"/>
              </a:spcBef>
              <a:buFont typeface="Arial"/>
              <a:buChar char="•"/>
            </a:pPr>
            <a:r>
              <a:rPr lang="en-US" sz="2033" i="true">
                <a:solidFill>
                  <a:srgbClr val="FFFFFF"/>
                </a:solidFill>
                <a:latin typeface="Poppins Italics"/>
                <a:ea typeface="Poppins Italics"/>
                <a:cs typeface="Poppins Italics"/>
                <a:sym typeface="Poppins Italics"/>
              </a:rPr>
              <a:t>Trụ</a:t>
            </a:r>
            <a:r>
              <a:rPr lang="en-US" sz="2033" i="true">
                <a:solidFill>
                  <a:srgbClr val="FFFFFF"/>
                </a:solidFill>
                <a:latin typeface="Poppins Italics"/>
                <a:ea typeface="Poppins Italics"/>
                <a:cs typeface="Poppins Italics"/>
                <a:sym typeface="Poppins Italics"/>
              </a:rPr>
              <a:t>c X: Mức độ căng thẳng (Stress Level, từ 1–10)</a:t>
            </a:r>
          </a:p>
          <a:p>
            <a:pPr algn="just">
              <a:lnSpc>
                <a:spcPts val="2847"/>
              </a:lnSpc>
              <a:spcBef>
                <a:spcPct val="0"/>
              </a:spcBef>
            </a:pPr>
          </a:p>
          <a:p>
            <a:pPr algn="just" marL="439050" indent="-219525" lvl="1">
              <a:lnSpc>
                <a:spcPts val="2847"/>
              </a:lnSpc>
              <a:spcBef>
                <a:spcPct val="0"/>
              </a:spcBef>
              <a:buFont typeface="Arial"/>
              <a:buChar char="•"/>
            </a:pPr>
            <a:r>
              <a:rPr lang="en-US" sz="2033" i="true">
                <a:solidFill>
                  <a:srgbClr val="FFFFFF"/>
                </a:solidFill>
                <a:latin typeface="Poppins Italics"/>
                <a:ea typeface="Poppins Italics"/>
                <a:cs typeface="Poppins Italics"/>
                <a:sym typeface="Poppins Italics"/>
              </a:rPr>
              <a:t>Trục Y: Mức độ lo âu (Anxiety Level, từ 1–10)</a:t>
            </a:r>
          </a:p>
          <a:p>
            <a:pPr algn="just">
              <a:lnSpc>
                <a:spcPts val="2847"/>
              </a:lnSpc>
              <a:spcBef>
                <a:spcPct val="0"/>
              </a:spcBef>
            </a:pPr>
          </a:p>
        </p:txBody>
      </p:sp>
      <p:sp>
        <p:nvSpPr>
          <p:cNvPr name="TextBox 13" id="13"/>
          <p:cNvSpPr txBox="true"/>
          <p:nvPr/>
        </p:nvSpPr>
        <p:spPr>
          <a:xfrm rot="0">
            <a:off x="11499992" y="2039035"/>
            <a:ext cx="6360252" cy="1677924"/>
          </a:xfrm>
          <a:prstGeom prst="rect">
            <a:avLst/>
          </a:prstGeom>
        </p:spPr>
        <p:txBody>
          <a:bodyPr anchor="t" rtlCol="false" tIns="0" lIns="0" bIns="0" rIns="0">
            <a:spAutoFit/>
          </a:bodyPr>
          <a:lstStyle/>
          <a:p>
            <a:pPr algn="l">
              <a:lnSpc>
                <a:spcPts val="4427"/>
              </a:lnSpc>
            </a:pPr>
            <a:r>
              <a:rPr lang="en-US" sz="2699">
                <a:solidFill>
                  <a:srgbClr val="FFFFFF"/>
                </a:solidFill>
                <a:latin typeface="Poppins"/>
                <a:ea typeface="Poppins"/>
                <a:cs typeface="Poppins"/>
                <a:sym typeface="Poppins"/>
              </a:rPr>
              <a:t>🔵 C1: Stress vừa – Lo âu vừa</a:t>
            </a:r>
          </a:p>
          <a:p>
            <a:pPr algn="l">
              <a:lnSpc>
                <a:spcPts val="4427"/>
              </a:lnSpc>
            </a:pPr>
            <a:r>
              <a:rPr lang="en-US" sz="2699">
                <a:solidFill>
                  <a:srgbClr val="FFFFFF"/>
                </a:solidFill>
                <a:latin typeface="Poppins"/>
                <a:ea typeface="Poppins"/>
                <a:cs typeface="Poppins"/>
                <a:sym typeface="Poppins"/>
              </a:rPr>
              <a:t>🔴 C2: Stress cao – Lo âu cao </a:t>
            </a:r>
          </a:p>
          <a:p>
            <a:pPr algn="l">
              <a:lnSpc>
                <a:spcPts val="4427"/>
              </a:lnSpc>
            </a:pPr>
            <a:r>
              <a:rPr lang="en-US" sz="2699">
                <a:solidFill>
                  <a:srgbClr val="FFFFFF"/>
                </a:solidFill>
                <a:latin typeface="Poppins"/>
                <a:ea typeface="Poppins"/>
                <a:cs typeface="Poppins"/>
                <a:sym typeface="Poppins"/>
              </a:rPr>
              <a:t>🟢 C3: Stress rộng - Lo âu thấp </a:t>
            </a:r>
          </a:p>
        </p:txBody>
      </p:sp>
      <p:sp>
        <p:nvSpPr>
          <p:cNvPr name="TextBox 14" id="14"/>
          <p:cNvSpPr txBox="true"/>
          <p:nvPr/>
        </p:nvSpPr>
        <p:spPr>
          <a:xfrm rot="0">
            <a:off x="11483668" y="5921596"/>
            <a:ext cx="6884419" cy="2743835"/>
          </a:xfrm>
          <a:prstGeom prst="rect">
            <a:avLst/>
          </a:prstGeom>
        </p:spPr>
        <p:txBody>
          <a:bodyPr anchor="t" rtlCol="false" tIns="0" lIns="0" bIns="0" rIns="0">
            <a:spAutoFit/>
          </a:bodyPr>
          <a:lstStyle/>
          <a:p>
            <a:pPr algn="l" marL="561339" indent="-280669" lvl="1">
              <a:lnSpc>
                <a:spcPts val="3639"/>
              </a:lnSpc>
              <a:spcBef>
                <a:spcPct val="0"/>
              </a:spcBef>
              <a:buFont typeface="Arial"/>
              <a:buChar char="•"/>
            </a:pPr>
            <a:r>
              <a:rPr lang="en-US" sz="2599" i="true">
                <a:solidFill>
                  <a:srgbClr val="FFFFFF"/>
                </a:solidFill>
                <a:latin typeface="Poppins Italics"/>
                <a:ea typeface="Poppins Italics"/>
                <a:cs typeface="Poppins Italics"/>
                <a:sym typeface="Poppins Italics"/>
              </a:rPr>
              <a:t>Phân cụm rõ ràng, dễ hiểu</a:t>
            </a:r>
          </a:p>
          <a:p>
            <a:pPr algn="l">
              <a:lnSpc>
                <a:spcPts val="3639"/>
              </a:lnSpc>
              <a:spcBef>
                <a:spcPct val="0"/>
              </a:spcBef>
            </a:pPr>
          </a:p>
          <a:p>
            <a:pPr algn="l" marL="561339" indent="-280669" lvl="1">
              <a:lnSpc>
                <a:spcPts val="3639"/>
              </a:lnSpc>
              <a:spcBef>
                <a:spcPct val="0"/>
              </a:spcBef>
              <a:buFont typeface="Arial"/>
              <a:buChar char="•"/>
            </a:pPr>
            <a:r>
              <a:rPr lang="en-US" sz="2599" i="true">
                <a:solidFill>
                  <a:srgbClr val="FFFFFF"/>
                </a:solidFill>
                <a:latin typeface="Poppins Italics"/>
                <a:ea typeface="Poppins Italics"/>
                <a:cs typeface="Poppins Italics"/>
                <a:sym typeface="Poppins Italics"/>
              </a:rPr>
              <a:t>Nhạy cảm với outlier</a:t>
            </a:r>
          </a:p>
          <a:p>
            <a:pPr algn="l">
              <a:lnSpc>
                <a:spcPts val="3639"/>
              </a:lnSpc>
              <a:spcBef>
                <a:spcPct val="0"/>
              </a:spcBef>
            </a:pPr>
          </a:p>
          <a:p>
            <a:pPr algn="l" marL="561339" indent="-280669" lvl="1">
              <a:lnSpc>
                <a:spcPts val="3639"/>
              </a:lnSpc>
              <a:spcBef>
                <a:spcPct val="0"/>
              </a:spcBef>
              <a:buFont typeface="Arial"/>
              <a:buChar char="•"/>
            </a:pPr>
            <a:r>
              <a:rPr lang="en-US" sz="2599" i="true">
                <a:solidFill>
                  <a:srgbClr val="FFFFFF"/>
                </a:solidFill>
                <a:latin typeface="Poppins Italics"/>
                <a:ea typeface="Poppins Italics"/>
                <a:cs typeface="Poppins Italics"/>
                <a:sym typeface="Poppins Italics"/>
              </a:rPr>
              <a:t>Có thể sử dụng trong DN, trường, y tế</a:t>
            </a:r>
          </a:p>
          <a:p>
            <a:pPr algn="l">
              <a:lnSpc>
                <a:spcPts val="3639"/>
              </a:lnSpc>
              <a:spcBef>
                <a:spcPct val="0"/>
              </a:spcBef>
            </a:pPr>
          </a:p>
        </p:txBody>
      </p:sp>
      <p:sp>
        <p:nvSpPr>
          <p:cNvPr name="TextBox 15" id="15"/>
          <p:cNvSpPr txBox="true"/>
          <p:nvPr/>
        </p:nvSpPr>
        <p:spPr>
          <a:xfrm rot="0">
            <a:off x="14802998" y="9725025"/>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Tăng </a:t>
            </a:r>
            <a:r>
              <a:rPr lang="en-US" b="true" sz="2793" strike="noStrike" u="none">
                <a:solidFill>
                  <a:srgbClr val="FFFFFF"/>
                </a:solidFill>
                <a:latin typeface="Poppins Ultra-Bold"/>
                <a:ea typeface="Poppins Ultra-Bold"/>
                <a:cs typeface="Poppins Ultra-Bold"/>
                <a:sym typeface="Poppins Ultra-Bold"/>
              </a:rPr>
              <a:t>Phươ</a:t>
            </a:r>
            <a:r>
              <a:rPr lang="en-US" b="true" sz="2793" strike="noStrike" u="none">
                <a:solidFill>
                  <a:srgbClr val="FFFFFF"/>
                </a:solidFill>
                <a:latin typeface="Poppins Ultra-Bold"/>
                <a:ea typeface="Poppins Ultra-Bold"/>
                <a:cs typeface="Poppins Ultra-Bold"/>
                <a:sym typeface="Poppins Ultra-Bold"/>
              </a:rPr>
              <a:t>n</a:t>
            </a:r>
            <a:r>
              <a:rPr lang="en-US" b="true" sz="2793" strike="noStrike" u="none">
                <a:solidFill>
                  <a:srgbClr val="FFFFFF"/>
                </a:solidFill>
                <a:latin typeface="Poppins Ultra-Bold"/>
                <a:ea typeface="Poppins Ultra-Bold"/>
                <a:cs typeface="Poppins Ultra-Bold"/>
                <a:sym typeface="Poppins Ultra-Bold"/>
              </a:rPr>
              <a:t>g Thảo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08817" y="-1253177"/>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716" y="98107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394117" y="96677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1675695"/>
            <a:ext cx="10947922" cy="6637178"/>
          </a:xfrm>
          <a:custGeom>
            <a:avLst/>
            <a:gdLst/>
            <a:ahLst/>
            <a:cxnLst/>
            <a:rect r="r" b="b" t="t" l="l"/>
            <a:pathLst>
              <a:path h="6637178" w="10947922">
                <a:moveTo>
                  <a:pt x="0" y="0"/>
                </a:moveTo>
                <a:lnTo>
                  <a:pt x="10947922" y="0"/>
                </a:lnTo>
                <a:lnTo>
                  <a:pt x="10947922" y="6637177"/>
                </a:lnTo>
                <a:lnTo>
                  <a:pt x="0" y="6637177"/>
                </a:lnTo>
                <a:lnTo>
                  <a:pt x="0" y="0"/>
                </a:lnTo>
                <a:close/>
              </a:path>
            </a:pathLst>
          </a:custGeom>
          <a:blipFill>
            <a:blip r:embed="rId7"/>
            <a:stretch>
              <a:fillRect l="0" t="0" r="0" b="0"/>
            </a:stretch>
          </a:blipFill>
        </p:spPr>
      </p:sp>
      <p:sp>
        <p:nvSpPr>
          <p:cNvPr name="TextBox 13" id="13"/>
          <p:cNvSpPr txBox="true"/>
          <p:nvPr/>
        </p:nvSpPr>
        <p:spPr>
          <a:xfrm rot="0">
            <a:off x="1486965" y="8475219"/>
            <a:ext cx="8431508" cy="1499487"/>
          </a:xfrm>
          <a:prstGeom prst="rect">
            <a:avLst/>
          </a:prstGeom>
        </p:spPr>
        <p:txBody>
          <a:bodyPr anchor="t" rtlCol="false" tIns="0" lIns="0" bIns="0" rIns="0">
            <a:spAutoFit/>
          </a:bodyPr>
          <a:lstStyle/>
          <a:p>
            <a:pPr algn="just" marL="451246" indent="-225623" lvl="1">
              <a:lnSpc>
                <a:spcPts val="2926"/>
              </a:lnSpc>
              <a:spcBef>
                <a:spcPct val="0"/>
              </a:spcBef>
              <a:buFont typeface="Arial"/>
              <a:buChar char="•"/>
            </a:pPr>
            <a:r>
              <a:rPr lang="en-US" sz="2090" i="true">
                <a:solidFill>
                  <a:srgbClr val="FFFFFF"/>
                </a:solidFill>
                <a:latin typeface="Poppins Italics"/>
                <a:ea typeface="Poppins Italics"/>
                <a:cs typeface="Poppins Italics"/>
                <a:sym typeface="Poppins Italics"/>
              </a:rPr>
              <a:t>Trục X: Số giờ ngủ mỗi ngày (Sleep Hour</a:t>
            </a:r>
            <a:r>
              <a:rPr lang="en-US" sz="2090" i="true">
                <a:solidFill>
                  <a:srgbClr val="FFFFFF"/>
                </a:solidFill>
                <a:latin typeface="Poppins Italics"/>
                <a:ea typeface="Poppins Italics"/>
                <a:cs typeface="Poppins Italics"/>
                <a:sym typeface="Poppins Italics"/>
              </a:rPr>
              <a:t>s, từ ~3 đến &gt;10 giờ)</a:t>
            </a:r>
          </a:p>
          <a:p>
            <a:pPr algn="just">
              <a:lnSpc>
                <a:spcPts val="2926"/>
              </a:lnSpc>
              <a:spcBef>
                <a:spcPct val="0"/>
              </a:spcBef>
            </a:pPr>
          </a:p>
          <a:p>
            <a:pPr algn="just" marL="451246" indent="-225623" lvl="1">
              <a:lnSpc>
                <a:spcPts val="2926"/>
              </a:lnSpc>
              <a:spcBef>
                <a:spcPct val="0"/>
              </a:spcBef>
              <a:buFont typeface="Arial"/>
              <a:buChar char="•"/>
            </a:pPr>
            <a:r>
              <a:rPr lang="en-US" sz="2090" i="true">
                <a:solidFill>
                  <a:srgbClr val="FFFFFF"/>
                </a:solidFill>
                <a:latin typeface="Poppins Italics"/>
                <a:ea typeface="Poppins Italics"/>
                <a:cs typeface="Poppins Italics"/>
                <a:sym typeface="Poppins Italics"/>
              </a:rPr>
              <a:t>Trục Y: Mức độ lo âu (Anxiety Level, từ 1–10)</a:t>
            </a:r>
          </a:p>
          <a:p>
            <a:pPr algn="just">
              <a:lnSpc>
                <a:spcPts val="2926"/>
              </a:lnSpc>
              <a:spcBef>
                <a:spcPct val="0"/>
              </a:spcBef>
            </a:pPr>
          </a:p>
        </p:txBody>
      </p:sp>
      <p:sp>
        <p:nvSpPr>
          <p:cNvPr name="TextBox 14" id="14"/>
          <p:cNvSpPr txBox="true"/>
          <p:nvPr/>
        </p:nvSpPr>
        <p:spPr>
          <a:xfrm rot="0">
            <a:off x="11283650" y="1908958"/>
            <a:ext cx="6838678" cy="1475613"/>
          </a:xfrm>
          <a:prstGeom prst="rect">
            <a:avLst/>
          </a:prstGeom>
        </p:spPr>
        <p:txBody>
          <a:bodyPr anchor="t" rtlCol="false" tIns="0" lIns="0" bIns="0" rIns="0">
            <a:spAutoFit/>
          </a:bodyPr>
          <a:lstStyle/>
          <a:p>
            <a:pPr algn="l">
              <a:lnSpc>
                <a:spcPts val="3936"/>
              </a:lnSpc>
            </a:pPr>
            <a:r>
              <a:rPr lang="en-US" sz="2400">
                <a:solidFill>
                  <a:srgbClr val="FFFFFF"/>
                </a:solidFill>
                <a:latin typeface="Poppins"/>
                <a:ea typeface="Poppins"/>
                <a:cs typeface="Poppins"/>
                <a:sym typeface="Poppins"/>
              </a:rPr>
              <a:t>🔵C1: Ngủ đủ - Lo âu thấp</a:t>
            </a:r>
          </a:p>
          <a:p>
            <a:pPr algn="l">
              <a:lnSpc>
                <a:spcPts val="3936"/>
              </a:lnSpc>
            </a:pPr>
            <a:r>
              <a:rPr lang="en-US" sz="2400">
                <a:solidFill>
                  <a:srgbClr val="FFFFFF"/>
                </a:solidFill>
                <a:latin typeface="Poppins"/>
                <a:ea typeface="Poppins"/>
                <a:cs typeface="Poppins"/>
                <a:sym typeface="Poppins"/>
              </a:rPr>
              <a:t>🔴C2: Ngủ ít - Lo âu cao</a:t>
            </a:r>
          </a:p>
          <a:p>
            <a:pPr algn="l">
              <a:lnSpc>
                <a:spcPts val="3936"/>
              </a:lnSpc>
            </a:pPr>
            <a:r>
              <a:rPr lang="en-US" sz="2400">
                <a:solidFill>
                  <a:srgbClr val="FFFFFF"/>
                </a:solidFill>
                <a:latin typeface="Poppins"/>
                <a:ea typeface="Poppins"/>
                <a:cs typeface="Poppins"/>
                <a:sym typeface="Poppins"/>
              </a:rPr>
              <a:t>🟢C3: Ngủ vừa đến khá - Lo âu thấp đến vừa</a:t>
            </a:r>
          </a:p>
        </p:txBody>
      </p:sp>
      <p:sp>
        <p:nvSpPr>
          <p:cNvPr name="TextBox 15" id="15"/>
          <p:cNvSpPr txBox="true"/>
          <p:nvPr/>
        </p:nvSpPr>
        <p:spPr>
          <a:xfrm rot="0">
            <a:off x="11283650" y="6118947"/>
            <a:ext cx="6884419" cy="2193925"/>
          </a:xfrm>
          <a:prstGeom prst="rect">
            <a:avLst/>
          </a:prstGeom>
        </p:spPr>
        <p:txBody>
          <a:bodyPr anchor="t" rtlCol="false" tIns="0" lIns="0" bIns="0" rIns="0">
            <a:spAutoFit/>
          </a:bodyPr>
          <a:lstStyle/>
          <a:p>
            <a:pPr algn="l" marL="539749" indent="-269875" lvl="1">
              <a:lnSpc>
                <a:spcPts val="3499"/>
              </a:lnSpc>
              <a:buFont typeface="Arial"/>
              <a:buChar char="•"/>
            </a:pPr>
            <a:r>
              <a:rPr lang="en-US" sz="2499" i="true">
                <a:solidFill>
                  <a:srgbClr val="FFFFFF"/>
                </a:solidFill>
                <a:latin typeface="Poppins Italics"/>
                <a:ea typeface="Poppins Italics"/>
                <a:cs typeface="Poppins Italics"/>
                <a:sym typeface="Poppins Italics"/>
              </a:rPr>
              <a:t>Phân cụm tốt</a:t>
            </a:r>
          </a:p>
          <a:p>
            <a:pPr algn="l">
              <a:lnSpc>
                <a:spcPts val="3499"/>
              </a:lnSpc>
            </a:pPr>
          </a:p>
          <a:p>
            <a:pPr algn="l" marL="539749" indent="-269875" lvl="1">
              <a:lnSpc>
                <a:spcPts val="3499"/>
              </a:lnSpc>
              <a:spcBef>
                <a:spcPct val="0"/>
              </a:spcBef>
              <a:buFont typeface="Arial"/>
              <a:buChar char="•"/>
            </a:pPr>
            <a:r>
              <a:rPr lang="en-US" sz="2499" i="true">
                <a:solidFill>
                  <a:srgbClr val="FFFFFF"/>
                </a:solidFill>
                <a:latin typeface="Poppins Italics"/>
                <a:ea typeface="Poppins Italics"/>
                <a:cs typeface="Poppins Italics"/>
                <a:sym typeface="Poppins Italics"/>
              </a:rPr>
              <a:t>Tương quan nghịch</a:t>
            </a:r>
            <a:r>
              <a:rPr lang="en-US" sz="2499" i="true">
                <a:solidFill>
                  <a:srgbClr val="FFFFFF"/>
                </a:solidFill>
                <a:latin typeface="Poppins Italics"/>
                <a:ea typeface="Poppins Italics"/>
                <a:cs typeface="Poppins Italics"/>
                <a:sym typeface="Poppins Italics"/>
              </a:rPr>
              <a:t> được biểu diễn tốt</a:t>
            </a:r>
          </a:p>
          <a:p>
            <a:pPr algn="l">
              <a:lnSpc>
                <a:spcPts val="3499"/>
              </a:lnSpc>
              <a:spcBef>
                <a:spcPct val="0"/>
              </a:spcBef>
            </a:pPr>
          </a:p>
          <a:p>
            <a:pPr algn="l">
              <a:lnSpc>
                <a:spcPts val="3499"/>
              </a:lnSpc>
              <a:spcBef>
                <a:spcPct val="0"/>
              </a:spcBef>
            </a:pPr>
          </a:p>
        </p:txBody>
      </p:sp>
      <p:sp>
        <p:nvSpPr>
          <p:cNvPr name="TextBox 16" id="16"/>
          <p:cNvSpPr txBox="true"/>
          <p:nvPr/>
        </p:nvSpPr>
        <p:spPr>
          <a:xfrm rot="0">
            <a:off x="1486965" y="584283"/>
            <a:ext cx="11734800" cy="625476"/>
          </a:xfrm>
          <a:prstGeom prst="rect">
            <a:avLst/>
          </a:prstGeom>
        </p:spPr>
        <p:txBody>
          <a:bodyPr anchor="t" rtlCol="false" tIns="0" lIns="0" bIns="0" rIns="0">
            <a:spAutoFit/>
          </a:bodyPr>
          <a:lstStyle/>
          <a:p>
            <a:pPr algn="l">
              <a:lnSpc>
                <a:spcPts val="4899"/>
              </a:lnSpc>
            </a:pPr>
            <a:r>
              <a:rPr lang="en-US" sz="3499" spc="220" b="true">
                <a:solidFill>
                  <a:srgbClr val="FFFFFF"/>
                </a:solidFill>
                <a:latin typeface="Poppins Ultra-Bold"/>
                <a:ea typeface="Poppins Ultra-Bold"/>
                <a:cs typeface="Poppins Ultra-Bold"/>
                <a:sym typeface="Poppins Ultra-Bold"/>
              </a:rPr>
              <a:t>Kết quả chạy thuật toán K-Means trên Orange</a:t>
            </a:r>
          </a:p>
        </p:txBody>
      </p:sp>
      <p:sp>
        <p:nvSpPr>
          <p:cNvPr name="Freeform 17" id="17"/>
          <p:cNvSpPr/>
          <p:nvPr/>
        </p:nvSpPr>
        <p:spPr>
          <a:xfrm flipH="true" flipV="true" rot="-5400000">
            <a:off x="14337699" y="4519216"/>
            <a:ext cx="1262340" cy="531761"/>
          </a:xfrm>
          <a:custGeom>
            <a:avLst/>
            <a:gdLst/>
            <a:ahLst/>
            <a:cxnLst/>
            <a:rect r="r" b="b" t="t" l="l"/>
            <a:pathLst>
              <a:path h="531761" w="1262340">
                <a:moveTo>
                  <a:pt x="1262340" y="531761"/>
                </a:moveTo>
                <a:lnTo>
                  <a:pt x="0" y="531761"/>
                </a:lnTo>
                <a:lnTo>
                  <a:pt x="0" y="0"/>
                </a:lnTo>
                <a:lnTo>
                  <a:pt x="1262340" y="0"/>
                </a:lnTo>
                <a:lnTo>
                  <a:pt x="1262340" y="53176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4702989" y="9725025"/>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Tăng </a:t>
            </a:r>
            <a:r>
              <a:rPr lang="en-US" b="true" sz="2793" strike="noStrike" u="none">
                <a:solidFill>
                  <a:srgbClr val="FFFFFF"/>
                </a:solidFill>
                <a:latin typeface="Poppins Ultra-Bold"/>
                <a:ea typeface="Poppins Ultra-Bold"/>
                <a:cs typeface="Poppins Ultra-Bold"/>
                <a:sym typeface="Poppins Ultra-Bold"/>
              </a:rPr>
              <a:t>Phươ</a:t>
            </a:r>
            <a:r>
              <a:rPr lang="en-US" b="true" sz="2793" strike="noStrike" u="none">
                <a:solidFill>
                  <a:srgbClr val="FFFFFF"/>
                </a:solidFill>
                <a:latin typeface="Poppins Ultra-Bold"/>
                <a:ea typeface="Poppins Ultra-Bold"/>
                <a:cs typeface="Poppins Ultra-Bold"/>
                <a:sym typeface="Poppins Ultra-Bold"/>
              </a:rPr>
              <a:t>n</a:t>
            </a:r>
            <a:r>
              <a:rPr lang="en-US" b="true" sz="2793" strike="noStrike" u="none">
                <a:solidFill>
                  <a:srgbClr val="FFFFFF"/>
                </a:solidFill>
                <a:latin typeface="Poppins Ultra-Bold"/>
                <a:ea typeface="Poppins Ultra-Bold"/>
                <a:cs typeface="Poppins Ultra-Bold"/>
                <a:sym typeface="Poppins Ultra-Bold"/>
              </a:rPr>
              <a:t>g Thảo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932400" y="-604179"/>
            <a:ext cx="21853254" cy="11423730"/>
            <a:chOff x="0" y="0"/>
            <a:chExt cx="5755589" cy="3008719"/>
          </a:xfrm>
        </p:grpSpPr>
        <p:sp>
          <p:nvSpPr>
            <p:cNvPr name="Freeform 4" id="4"/>
            <p:cNvSpPr/>
            <p:nvPr/>
          </p:nvSpPr>
          <p:spPr>
            <a:xfrm flipH="false" flipV="false" rot="0">
              <a:off x="0" y="0"/>
              <a:ext cx="5755589" cy="3008719"/>
            </a:xfrm>
            <a:custGeom>
              <a:avLst/>
              <a:gdLst/>
              <a:ahLst/>
              <a:cxnLst/>
              <a:rect r="r" b="b" t="t" l="l"/>
              <a:pathLst>
                <a:path h="3008719" w="5755589">
                  <a:moveTo>
                    <a:pt x="0" y="0"/>
                  </a:moveTo>
                  <a:lnTo>
                    <a:pt x="5755589" y="0"/>
                  </a:lnTo>
                  <a:lnTo>
                    <a:pt x="5755589" y="3008719"/>
                  </a:lnTo>
                  <a:lnTo>
                    <a:pt x="0" y="3008719"/>
                  </a:lnTo>
                  <a:close/>
                </a:path>
              </a:pathLst>
            </a:custGeom>
            <a:gradFill rotWithShape="true">
              <a:gsLst>
                <a:gs pos="0">
                  <a:srgbClr val="070D32">
                    <a:alpha val="69000"/>
                  </a:srgbClr>
                </a:gs>
                <a:gs pos="100000">
                  <a:srgbClr val="001496">
                    <a:alpha val="69000"/>
                  </a:srgbClr>
                </a:gs>
              </a:gsLst>
              <a:path path="circle">
                <a:fillToRect l="0" r="100000" t="0" b="100000"/>
              </a:path>
              <a:tileRect r="0" l="-100000" b="0" t="-100000"/>
            </a:gradFill>
          </p:spPr>
        </p:sp>
        <p:sp>
          <p:nvSpPr>
            <p:cNvPr name="TextBox 5" id="5"/>
            <p:cNvSpPr txBox="true"/>
            <p:nvPr/>
          </p:nvSpPr>
          <p:spPr>
            <a:xfrm>
              <a:off x="0" y="-38100"/>
              <a:ext cx="5755589" cy="304681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953378" y="6597840"/>
            <a:ext cx="6385375" cy="6385375"/>
          </a:xfrm>
          <a:custGeom>
            <a:avLst/>
            <a:gdLst/>
            <a:ahLst/>
            <a:cxnLst/>
            <a:rect r="r" b="b" t="t" l="l"/>
            <a:pathLst>
              <a:path h="6385375" w="6385375">
                <a:moveTo>
                  <a:pt x="0" y="0"/>
                </a:moveTo>
                <a:lnTo>
                  <a:pt x="6385375" y="0"/>
                </a:lnTo>
                <a:lnTo>
                  <a:pt x="6385375" y="6385375"/>
                </a:lnTo>
                <a:lnTo>
                  <a:pt x="0" y="6385375"/>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32189" y="1607881"/>
            <a:ext cx="15927111" cy="7650419"/>
          </a:xfrm>
          <a:custGeom>
            <a:avLst/>
            <a:gdLst/>
            <a:ahLst/>
            <a:cxnLst/>
            <a:rect r="r" b="b" t="t" l="l"/>
            <a:pathLst>
              <a:path h="7650419" w="15927111">
                <a:moveTo>
                  <a:pt x="0" y="0"/>
                </a:moveTo>
                <a:lnTo>
                  <a:pt x="15927111" y="0"/>
                </a:lnTo>
                <a:lnTo>
                  <a:pt x="15927111" y="7650419"/>
                </a:lnTo>
                <a:lnTo>
                  <a:pt x="0" y="7650419"/>
                </a:lnTo>
                <a:lnTo>
                  <a:pt x="0" y="0"/>
                </a:lnTo>
                <a:close/>
              </a:path>
            </a:pathLst>
          </a:custGeom>
          <a:blipFill>
            <a:blip r:embed="rId7">
              <a:alphaModFix amt="92000"/>
            </a:blip>
            <a:stretch>
              <a:fillRect l="-3036" t="-1305" r="-3036"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4108116" y="9748837"/>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8700" y="6172418"/>
            <a:ext cx="15660717" cy="3719420"/>
          </a:xfrm>
          <a:custGeom>
            <a:avLst/>
            <a:gdLst/>
            <a:ahLst/>
            <a:cxnLst/>
            <a:rect r="r" b="b" t="t" l="l"/>
            <a:pathLst>
              <a:path h="3719420" w="15660717">
                <a:moveTo>
                  <a:pt x="0" y="0"/>
                </a:moveTo>
                <a:lnTo>
                  <a:pt x="15660717" y="0"/>
                </a:lnTo>
                <a:lnTo>
                  <a:pt x="15660717" y="3719420"/>
                </a:lnTo>
                <a:lnTo>
                  <a:pt x="0" y="3719420"/>
                </a:lnTo>
                <a:lnTo>
                  <a:pt x="0" y="0"/>
                </a:lnTo>
                <a:close/>
              </a:path>
            </a:pathLst>
          </a:custGeom>
          <a:blipFill>
            <a:blip r:embed="rId7"/>
            <a:stretch>
              <a:fillRect l="0" t="0" r="0" b="0"/>
            </a:stretch>
          </a:blipFill>
        </p:spPr>
      </p:sp>
      <p:sp>
        <p:nvSpPr>
          <p:cNvPr name="Freeform 12" id="12"/>
          <p:cNvSpPr/>
          <p:nvPr/>
        </p:nvSpPr>
        <p:spPr>
          <a:xfrm flipH="false" flipV="false" rot="0">
            <a:off x="9144000" y="1989739"/>
            <a:ext cx="8481325" cy="4124312"/>
          </a:xfrm>
          <a:custGeom>
            <a:avLst/>
            <a:gdLst/>
            <a:ahLst/>
            <a:cxnLst/>
            <a:rect r="r" b="b" t="t" l="l"/>
            <a:pathLst>
              <a:path h="4124312" w="8481325">
                <a:moveTo>
                  <a:pt x="0" y="0"/>
                </a:moveTo>
                <a:lnTo>
                  <a:pt x="8481325" y="0"/>
                </a:lnTo>
                <a:lnTo>
                  <a:pt x="8481325" y="4124312"/>
                </a:lnTo>
                <a:lnTo>
                  <a:pt x="0" y="4124312"/>
                </a:lnTo>
                <a:lnTo>
                  <a:pt x="0" y="0"/>
                </a:lnTo>
                <a:close/>
              </a:path>
            </a:pathLst>
          </a:custGeom>
          <a:blipFill>
            <a:blip r:embed="rId8"/>
            <a:stretch>
              <a:fillRect l="0" t="0" r="0" b="-15673"/>
            </a:stretch>
          </a:blipFill>
        </p:spPr>
      </p:sp>
      <p:sp>
        <p:nvSpPr>
          <p:cNvPr name="Freeform 13" id="13"/>
          <p:cNvSpPr/>
          <p:nvPr/>
        </p:nvSpPr>
        <p:spPr>
          <a:xfrm flipH="false" flipV="false" rot="0">
            <a:off x="11185625" y="41346"/>
            <a:ext cx="7102375" cy="1879559"/>
          </a:xfrm>
          <a:custGeom>
            <a:avLst/>
            <a:gdLst/>
            <a:ahLst/>
            <a:cxnLst/>
            <a:rect r="r" b="b" t="t" l="l"/>
            <a:pathLst>
              <a:path h="1879559" w="7102375">
                <a:moveTo>
                  <a:pt x="0" y="0"/>
                </a:moveTo>
                <a:lnTo>
                  <a:pt x="7102375" y="0"/>
                </a:lnTo>
                <a:lnTo>
                  <a:pt x="7102375" y="1879559"/>
                </a:lnTo>
                <a:lnTo>
                  <a:pt x="0" y="1879559"/>
                </a:lnTo>
                <a:lnTo>
                  <a:pt x="0" y="0"/>
                </a:lnTo>
                <a:close/>
              </a:path>
            </a:pathLst>
          </a:custGeom>
          <a:blipFill>
            <a:blip r:embed="rId9"/>
            <a:stretch>
              <a:fillRect l="-2772" t="0" r="0" b="0"/>
            </a:stretch>
          </a:blipFill>
        </p:spPr>
      </p:sp>
      <p:sp>
        <p:nvSpPr>
          <p:cNvPr name="TextBox 14" id="14"/>
          <p:cNvSpPr txBox="true"/>
          <p:nvPr/>
        </p:nvSpPr>
        <p:spPr>
          <a:xfrm rot="0">
            <a:off x="1522430" y="637272"/>
            <a:ext cx="9270199" cy="592456"/>
          </a:xfrm>
          <a:prstGeom prst="rect">
            <a:avLst/>
          </a:prstGeom>
        </p:spPr>
        <p:txBody>
          <a:bodyPr anchor="t" rtlCol="false" tIns="0" lIns="0" bIns="0" rIns="0">
            <a:spAutoFit/>
          </a:bodyPr>
          <a:lstStyle/>
          <a:p>
            <a:pPr algn="just">
              <a:lnSpc>
                <a:spcPts val="4619"/>
              </a:lnSpc>
            </a:pPr>
            <a:r>
              <a:rPr lang="en-US" b="true" sz="3299" spc="207">
                <a:solidFill>
                  <a:srgbClr val="FFFFFF"/>
                </a:solidFill>
                <a:latin typeface="Poppins Ultra-Bold"/>
                <a:ea typeface="Poppins Ultra-Bold"/>
                <a:cs typeface="Poppins Ultra-Bold"/>
                <a:sym typeface="Poppins Ultra-Bold"/>
              </a:rPr>
              <a:t>Thuật toán Hierarchical</a:t>
            </a:r>
          </a:p>
        </p:txBody>
      </p:sp>
      <p:sp>
        <p:nvSpPr>
          <p:cNvPr name="TextBox 15" id="15"/>
          <p:cNvSpPr txBox="true"/>
          <p:nvPr/>
        </p:nvSpPr>
        <p:spPr>
          <a:xfrm rot="0">
            <a:off x="722342" y="1894489"/>
            <a:ext cx="7602025" cy="2688238"/>
          </a:xfrm>
          <a:prstGeom prst="rect">
            <a:avLst/>
          </a:prstGeom>
        </p:spPr>
        <p:txBody>
          <a:bodyPr anchor="t" rtlCol="false" tIns="0" lIns="0" bIns="0" rIns="0">
            <a:spAutoFit/>
          </a:bodyPr>
          <a:lstStyle/>
          <a:p>
            <a:pPr algn="just" marL="653581" indent="-326791" lvl="1">
              <a:lnSpc>
                <a:spcPts val="4238"/>
              </a:lnSpc>
              <a:buFont typeface="Arial"/>
              <a:buChar char="•"/>
            </a:pPr>
            <a:r>
              <a:rPr lang="en-US" sz="3027">
                <a:solidFill>
                  <a:srgbClr val="FFFFFF"/>
                </a:solidFill>
                <a:latin typeface="Poppins"/>
                <a:ea typeface="Poppins"/>
                <a:cs typeface="Poppins"/>
                <a:sym typeface="Poppins"/>
              </a:rPr>
              <a:t>Phân cụm thứ bậc (Hierarchical Clustering) là một phương pháp trong khai phá dữ liệu dùng để phân nhóm các đối tượng dựa trên độ tương đồng giữa chúng</a:t>
            </a:r>
          </a:p>
        </p:txBody>
      </p:sp>
      <p:sp>
        <p:nvSpPr>
          <p:cNvPr name="TextBox 16" id="16"/>
          <p:cNvSpPr txBox="true"/>
          <p:nvPr/>
        </p:nvSpPr>
        <p:spPr>
          <a:xfrm rot="0">
            <a:off x="15547884" y="980611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Trần Lê T</a:t>
            </a:r>
            <a:r>
              <a:rPr lang="en-US" b="true" sz="2793" strike="noStrike" u="none">
                <a:solidFill>
                  <a:srgbClr val="FFFFFF"/>
                </a:solidFill>
                <a:latin typeface="Poppins Ultra-Bold"/>
                <a:ea typeface="Poppins Ultra-Bold"/>
                <a:cs typeface="Poppins Ultra-Bold"/>
                <a:sym typeface="Poppins Ultra-Bold"/>
              </a:rPr>
              <a:t>ú An</a:t>
            </a:r>
            <a:r>
              <a:rPr lang="en-US" b="true" sz="2793" strike="noStrike" u="none">
                <a:solidFill>
                  <a:srgbClr val="FFFFFF"/>
                </a:solidFill>
                <a:latin typeface="Poppins Ultra-Bold"/>
                <a:ea typeface="Poppins Ultra-Bold"/>
                <a:cs typeface="Poppins Ultra-Bold"/>
                <a:sym typeface="Poppins Ultra-Bold"/>
              </a:rPr>
              <a:t>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22342" y="2529918"/>
            <a:ext cx="8231970" cy="5000922"/>
          </a:xfrm>
          <a:custGeom>
            <a:avLst/>
            <a:gdLst/>
            <a:ahLst/>
            <a:cxnLst/>
            <a:rect r="r" b="b" t="t" l="l"/>
            <a:pathLst>
              <a:path h="5000922" w="8231970">
                <a:moveTo>
                  <a:pt x="0" y="0"/>
                </a:moveTo>
                <a:lnTo>
                  <a:pt x="8231969" y="0"/>
                </a:lnTo>
                <a:lnTo>
                  <a:pt x="8231969" y="5000922"/>
                </a:lnTo>
                <a:lnTo>
                  <a:pt x="0" y="5000922"/>
                </a:lnTo>
                <a:lnTo>
                  <a:pt x="0" y="0"/>
                </a:lnTo>
                <a:close/>
              </a:path>
            </a:pathLst>
          </a:custGeom>
          <a:blipFill>
            <a:blip r:embed="rId7"/>
            <a:stretch>
              <a:fillRect l="0" t="0" r="0" b="0"/>
            </a:stretch>
          </a:blipFill>
        </p:spPr>
      </p:sp>
      <p:sp>
        <p:nvSpPr>
          <p:cNvPr name="Freeform 13" id="13"/>
          <p:cNvSpPr/>
          <p:nvPr/>
        </p:nvSpPr>
        <p:spPr>
          <a:xfrm flipH="false" flipV="false" rot="0">
            <a:off x="9533192" y="2529918"/>
            <a:ext cx="8421596" cy="5084538"/>
          </a:xfrm>
          <a:custGeom>
            <a:avLst/>
            <a:gdLst/>
            <a:ahLst/>
            <a:cxnLst/>
            <a:rect r="r" b="b" t="t" l="l"/>
            <a:pathLst>
              <a:path h="5084538" w="8421596">
                <a:moveTo>
                  <a:pt x="0" y="0"/>
                </a:moveTo>
                <a:lnTo>
                  <a:pt x="8421596" y="0"/>
                </a:lnTo>
                <a:lnTo>
                  <a:pt x="8421596" y="5084539"/>
                </a:lnTo>
                <a:lnTo>
                  <a:pt x="0" y="5084539"/>
                </a:lnTo>
                <a:lnTo>
                  <a:pt x="0" y="0"/>
                </a:lnTo>
                <a:close/>
              </a:path>
            </a:pathLst>
          </a:custGeom>
          <a:blipFill>
            <a:blip r:embed="rId8"/>
            <a:stretch>
              <a:fillRect l="0" t="0" r="0" b="0"/>
            </a:stretch>
          </a:blipFill>
        </p:spPr>
      </p:sp>
      <p:sp>
        <p:nvSpPr>
          <p:cNvPr name="TextBox 14" id="14"/>
          <p:cNvSpPr txBox="true"/>
          <p:nvPr/>
        </p:nvSpPr>
        <p:spPr>
          <a:xfrm rot="0">
            <a:off x="10452199" y="8039187"/>
            <a:ext cx="6280666"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Canva Sans"/>
                <a:ea typeface="Canva Sans"/>
                <a:cs typeface="Canva Sans"/>
                <a:sym typeface="Canva Sans"/>
              </a:rPr>
              <a:t>Giấc ngủ ảnh hưởng đến mức độ lo âu </a:t>
            </a:r>
          </a:p>
        </p:txBody>
      </p:sp>
      <p:sp>
        <p:nvSpPr>
          <p:cNvPr name="TextBox 15" id="15"/>
          <p:cNvSpPr txBox="true"/>
          <p:nvPr/>
        </p:nvSpPr>
        <p:spPr>
          <a:xfrm rot="0">
            <a:off x="1485796" y="8039187"/>
            <a:ext cx="6054804"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Canva Sans"/>
                <a:ea typeface="Canva Sans"/>
                <a:cs typeface="Canva Sans"/>
                <a:sym typeface="Canva Sans"/>
              </a:rPr>
              <a:t>M</a:t>
            </a:r>
            <a:r>
              <a:rPr lang="en-US" sz="2699">
                <a:solidFill>
                  <a:srgbClr val="FFFFFF"/>
                </a:solidFill>
                <a:latin typeface="Canva Sans"/>
                <a:ea typeface="Canva Sans"/>
                <a:cs typeface="Canva Sans"/>
                <a:sym typeface="Canva Sans"/>
              </a:rPr>
              <a:t>ối quan hệ giữa căng thẳng và lo âu</a:t>
            </a:r>
          </a:p>
        </p:txBody>
      </p:sp>
      <p:sp>
        <p:nvSpPr>
          <p:cNvPr name="TextBox 16" id="16"/>
          <p:cNvSpPr txBox="true"/>
          <p:nvPr/>
        </p:nvSpPr>
        <p:spPr>
          <a:xfrm rot="0">
            <a:off x="1522430" y="618222"/>
            <a:ext cx="13326071" cy="677480"/>
          </a:xfrm>
          <a:prstGeom prst="rect">
            <a:avLst/>
          </a:prstGeom>
        </p:spPr>
        <p:txBody>
          <a:bodyPr anchor="t" rtlCol="false" tIns="0" lIns="0" bIns="0" rIns="0">
            <a:spAutoFit/>
          </a:bodyPr>
          <a:lstStyle/>
          <a:p>
            <a:pPr algn="just">
              <a:lnSpc>
                <a:spcPts val="5179"/>
              </a:lnSpc>
            </a:pPr>
            <a:r>
              <a:rPr lang="en-US" b="true" sz="3699" spc="233">
                <a:solidFill>
                  <a:srgbClr val="FFFFFF"/>
                </a:solidFill>
                <a:latin typeface="Poppins Ultra-Bold"/>
                <a:ea typeface="Poppins Ultra-Bold"/>
                <a:cs typeface="Poppins Ultra-Bold"/>
                <a:sym typeface="Poppins Ultra-Bold"/>
              </a:rPr>
              <a:t>Kết quả chạy thuật toán Hierarchical trên Orange</a:t>
            </a:r>
          </a:p>
        </p:txBody>
      </p:sp>
      <p:sp>
        <p:nvSpPr>
          <p:cNvPr name="TextBox 17" id="17"/>
          <p:cNvSpPr txBox="true"/>
          <p:nvPr/>
        </p:nvSpPr>
        <p:spPr>
          <a:xfrm rot="0">
            <a:off x="15181859"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Trần Lê T</a:t>
            </a:r>
            <a:r>
              <a:rPr lang="en-US" b="true" sz="2793" strike="noStrike" u="none">
                <a:solidFill>
                  <a:srgbClr val="FFFFFF"/>
                </a:solidFill>
                <a:latin typeface="Poppins Ultra-Bold"/>
                <a:ea typeface="Poppins Ultra-Bold"/>
                <a:cs typeface="Poppins Ultra-Bold"/>
                <a:sym typeface="Poppins Ultra-Bold"/>
              </a:rPr>
              <a:t>ú An</a:t>
            </a:r>
            <a:r>
              <a:rPr lang="en-US" b="true" sz="2793" strike="noStrike" u="none">
                <a:solidFill>
                  <a:srgbClr val="FFFFFF"/>
                </a:solidFill>
                <a:latin typeface="Poppins Ultra-Bold"/>
                <a:ea typeface="Poppins Ultra-Bold"/>
                <a:cs typeface="Poppins Ultra-Bold"/>
                <a:sym typeface="Poppins Ultra-Bold"/>
              </a:rPr>
              <a:t>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144000" y="2740740"/>
            <a:ext cx="7600889" cy="4805520"/>
          </a:xfrm>
          <a:custGeom>
            <a:avLst/>
            <a:gdLst/>
            <a:ahLst/>
            <a:cxnLst/>
            <a:rect r="r" b="b" t="t" l="l"/>
            <a:pathLst>
              <a:path h="4805520" w="7600889">
                <a:moveTo>
                  <a:pt x="0" y="0"/>
                </a:moveTo>
                <a:lnTo>
                  <a:pt x="7600889" y="0"/>
                </a:lnTo>
                <a:lnTo>
                  <a:pt x="7600889" y="4805520"/>
                </a:lnTo>
                <a:lnTo>
                  <a:pt x="0" y="4805520"/>
                </a:lnTo>
                <a:lnTo>
                  <a:pt x="0" y="0"/>
                </a:lnTo>
                <a:close/>
              </a:path>
            </a:pathLst>
          </a:custGeom>
          <a:blipFill>
            <a:blip r:embed="rId7"/>
            <a:stretch>
              <a:fillRect l="0" t="0" r="0" b="0"/>
            </a:stretch>
          </a:blipFill>
        </p:spPr>
      </p:sp>
      <p:sp>
        <p:nvSpPr>
          <p:cNvPr name="TextBox 13" id="13"/>
          <p:cNvSpPr txBox="true"/>
          <p:nvPr/>
        </p:nvSpPr>
        <p:spPr>
          <a:xfrm rot="0">
            <a:off x="987786" y="555720"/>
            <a:ext cx="5863179" cy="734061"/>
          </a:xfrm>
          <a:prstGeom prst="rect">
            <a:avLst/>
          </a:prstGeom>
        </p:spPr>
        <p:txBody>
          <a:bodyPr anchor="t" rtlCol="false" tIns="0" lIns="0" bIns="0" rIns="0">
            <a:spAutoFit/>
          </a:bodyPr>
          <a:lstStyle/>
          <a:p>
            <a:pPr algn="ctr">
              <a:lnSpc>
                <a:spcPts val="5739"/>
              </a:lnSpc>
            </a:pPr>
            <a:r>
              <a:rPr lang="en-US" b="true" sz="4099" spc="258">
                <a:solidFill>
                  <a:srgbClr val="FFFFFF"/>
                </a:solidFill>
                <a:latin typeface="Poppins Ultra-Bold"/>
                <a:ea typeface="Poppins Ultra-Bold"/>
                <a:cs typeface="Poppins Ultra-Bold"/>
                <a:sym typeface="Poppins Ultra-Bold"/>
              </a:rPr>
              <a:t>Thuật toán EM</a:t>
            </a:r>
          </a:p>
        </p:txBody>
      </p:sp>
      <p:sp>
        <p:nvSpPr>
          <p:cNvPr name="TextBox 14" id="14"/>
          <p:cNvSpPr txBox="true"/>
          <p:nvPr/>
        </p:nvSpPr>
        <p:spPr>
          <a:xfrm rot="0">
            <a:off x="519553" y="2766060"/>
            <a:ext cx="7223188" cy="4659631"/>
          </a:xfrm>
          <a:prstGeom prst="rect">
            <a:avLst/>
          </a:prstGeom>
        </p:spPr>
        <p:txBody>
          <a:bodyPr anchor="t" rtlCol="false" tIns="0" lIns="0" bIns="0" rIns="0">
            <a:spAutoFit/>
          </a:bodyPr>
          <a:lstStyle/>
          <a:p>
            <a:pPr algn="just" marL="712462" indent="-356231" lvl="1">
              <a:lnSpc>
                <a:spcPts val="4619"/>
              </a:lnSpc>
              <a:buFont typeface="Arial"/>
              <a:buChar char="•"/>
            </a:pPr>
            <a:r>
              <a:rPr lang="en-US" sz="3299">
                <a:solidFill>
                  <a:srgbClr val="FFFFFF"/>
                </a:solidFill>
                <a:latin typeface="Poppins"/>
                <a:ea typeface="Poppins"/>
                <a:cs typeface="Poppins"/>
                <a:sym typeface="Poppins"/>
              </a:rPr>
              <a:t>EM</a:t>
            </a:r>
            <a:r>
              <a:rPr lang="en-US" sz="3299">
                <a:solidFill>
                  <a:srgbClr val="FFFFFF"/>
                </a:solidFill>
                <a:latin typeface="Poppins"/>
                <a:ea typeface="Poppins"/>
                <a:cs typeface="Poppins"/>
                <a:sym typeface="Poppins"/>
              </a:rPr>
              <a:t>(Expectation-Maximization) là một thuật toán tối ưu lặp được sử dụng để tìm cực đại hợp lý hoặc ước lượng cực đại hậu nghiệm của các tham số trong các mô hình thống kê có chứa biến ẩn hoặc dữ liệu bị thiếu.</a:t>
            </a:r>
          </a:p>
        </p:txBody>
      </p:sp>
      <p:sp>
        <p:nvSpPr>
          <p:cNvPr name="TextBox 15" id="15"/>
          <p:cNvSpPr txBox="true"/>
          <p:nvPr/>
        </p:nvSpPr>
        <p:spPr>
          <a:xfrm rot="0">
            <a:off x="15181859" y="9432210"/>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Trần Lê T</a:t>
            </a:r>
            <a:r>
              <a:rPr lang="en-US" b="true" sz="2793" strike="noStrike" u="none">
                <a:solidFill>
                  <a:srgbClr val="FFFFFF"/>
                </a:solidFill>
                <a:latin typeface="Poppins Ultra-Bold"/>
                <a:ea typeface="Poppins Ultra-Bold"/>
                <a:cs typeface="Poppins Ultra-Bold"/>
                <a:sym typeface="Poppins Ultra-Bold"/>
              </a:rPr>
              <a:t>ú An</a:t>
            </a:r>
            <a:r>
              <a:rPr lang="en-US" b="true" sz="2793" strike="noStrike" u="none">
                <a:solidFill>
                  <a:srgbClr val="FFFFFF"/>
                </a:solidFill>
                <a:latin typeface="Poppins Ultra-Bold"/>
                <a:ea typeface="Poppins Ultra-Bold"/>
                <a:cs typeface="Poppins Ultra-Bold"/>
                <a:sym typeface="Poppins Ultra-Bold"/>
              </a:rPr>
              <a:t>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838680" y="1775803"/>
            <a:ext cx="5157409" cy="853876"/>
          </a:xfrm>
          <a:custGeom>
            <a:avLst/>
            <a:gdLst/>
            <a:ahLst/>
            <a:cxnLst/>
            <a:rect r="r" b="b" t="t" l="l"/>
            <a:pathLst>
              <a:path h="853876" w="5157409">
                <a:moveTo>
                  <a:pt x="0" y="0"/>
                </a:moveTo>
                <a:lnTo>
                  <a:pt x="5157410" y="0"/>
                </a:lnTo>
                <a:lnTo>
                  <a:pt x="5157410" y="853876"/>
                </a:lnTo>
                <a:lnTo>
                  <a:pt x="0" y="853876"/>
                </a:lnTo>
                <a:lnTo>
                  <a:pt x="0" y="0"/>
                </a:lnTo>
                <a:close/>
              </a:path>
            </a:pathLst>
          </a:custGeom>
          <a:blipFill>
            <a:blip r:embed="rId7"/>
            <a:stretch>
              <a:fillRect l="0" t="0" r="0" b="0"/>
            </a:stretch>
          </a:blipFill>
        </p:spPr>
      </p:sp>
      <p:sp>
        <p:nvSpPr>
          <p:cNvPr name="Freeform 13" id="13"/>
          <p:cNvSpPr/>
          <p:nvPr/>
        </p:nvSpPr>
        <p:spPr>
          <a:xfrm flipH="false" flipV="false" rot="0">
            <a:off x="9557676" y="2984238"/>
            <a:ext cx="8069712" cy="4820715"/>
          </a:xfrm>
          <a:custGeom>
            <a:avLst/>
            <a:gdLst/>
            <a:ahLst/>
            <a:cxnLst/>
            <a:rect r="r" b="b" t="t" l="l"/>
            <a:pathLst>
              <a:path h="4820715" w="8069712">
                <a:moveTo>
                  <a:pt x="0" y="0"/>
                </a:moveTo>
                <a:lnTo>
                  <a:pt x="8069712" y="0"/>
                </a:lnTo>
                <a:lnTo>
                  <a:pt x="8069712" y="4820714"/>
                </a:lnTo>
                <a:lnTo>
                  <a:pt x="0" y="4820714"/>
                </a:lnTo>
                <a:lnTo>
                  <a:pt x="0" y="0"/>
                </a:lnTo>
                <a:close/>
              </a:path>
            </a:pathLst>
          </a:custGeom>
          <a:blipFill>
            <a:blip r:embed="rId8"/>
            <a:stretch>
              <a:fillRect l="0" t="0" r="0" b="0"/>
            </a:stretch>
          </a:blipFill>
        </p:spPr>
      </p:sp>
      <p:sp>
        <p:nvSpPr>
          <p:cNvPr name="Freeform 14" id="14"/>
          <p:cNvSpPr/>
          <p:nvPr/>
        </p:nvSpPr>
        <p:spPr>
          <a:xfrm flipH="false" flipV="false" rot="0">
            <a:off x="1028700" y="2941711"/>
            <a:ext cx="8244807" cy="4863241"/>
          </a:xfrm>
          <a:custGeom>
            <a:avLst/>
            <a:gdLst/>
            <a:ahLst/>
            <a:cxnLst/>
            <a:rect r="r" b="b" t="t" l="l"/>
            <a:pathLst>
              <a:path h="4863241" w="8244807">
                <a:moveTo>
                  <a:pt x="0" y="0"/>
                </a:moveTo>
                <a:lnTo>
                  <a:pt x="8244807" y="0"/>
                </a:lnTo>
                <a:lnTo>
                  <a:pt x="8244807" y="4863241"/>
                </a:lnTo>
                <a:lnTo>
                  <a:pt x="0" y="4863241"/>
                </a:lnTo>
                <a:lnTo>
                  <a:pt x="0" y="0"/>
                </a:lnTo>
                <a:close/>
              </a:path>
            </a:pathLst>
          </a:custGeom>
          <a:blipFill>
            <a:blip r:embed="rId9"/>
            <a:stretch>
              <a:fillRect l="0" t="0" r="0" b="0"/>
            </a:stretch>
          </a:blipFill>
        </p:spPr>
      </p:sp>
      <p:sp>
        <p:nvSpPr>
          <p:cNvPr name="TextBox 15" id="15"/>
          <p:cNvSpPr txBox="true"/>
          <p:nvPr/>
        </p:nvSpPr>
        <p:spPr>
          <a:xfrm rot="0">
            <a:off x="1565649" y="8039187"/>
            <a:ext cx="6165818" cy="464821"/>
          </a:xfrm>
          <a:prstGeom prst="rect">
            <a:avLst/>
          </a:prstGeom>
        </p:spPr>
        <p:txBody>
          <a:bodyPr anchor="t" rtlCol="false" tIns="0" lIns="0" bIns="0" rIns="0">
            <a:spAutoFit/>
          </a:bodyPr>
          <a:lstStyle/>
          <a:p>
            <a:pPr algn="ctr">
              <a:lnSpc>
                <a:spcPts val="3779"/>
              </a:lnSpc>
              <a:spcBef>
                <a:spcPct val="0"/>
              </a:spcBef>
            </a:pPr>
            <a:r>
              <a:rPr lang="en-US" sz="2699" i="true">
                <a:solidFill>
                  <a:srgbClr val="FFFFFF"/>
                </a:solidFill>
                <a:latin typeface="Canva Sans Italics"/>
                <a:ea typeface="Canva Sans Italics"/>
                <a:cs typeface="Canva Sans Italics"/>
                <a:sym typeface="Canva Sans Italics"/>
              </a:rPr>
              <a:t>M</a:t>
            </a:r>
            <a:r>
              <a:rPr lang="en-US" sz="2699" i="true">
                <a:solidFill>
                  <a:srgbClr val="FFFFFF"/>
                </a:solidFill>
                <a:latin typeface="Canva Sans Italics"/>
                <a:ea typeface="Canva Sans Italics"/>
                <a:cs typeface="Canva Sans Italics"/>
                <a:sym typeface="Canva Sans Italics"/>
              </a:rPr>
              <a:t>ối quan hệ giữa căng thẳng và lo âu</a:t>
            </a:r>
          </a:p>
        </p:txBody>
      </p:sp>
      <p:sp>
        <p:nvSpPr>
          <p:cNvPr name="TextBox 16" id="16"/>
          <p:cNvSpPr txBox="true"/>
          <p:nvPr/>
        </p:nvSpPr>
        <p:spPr>
          <a:xfrm rot="0">
            <a:off x="1522430" y="618222"/>
            <a:ext cx="10232588" cy="677546"/>
          </a:xfrm>
          <a:prstGeom prst="rect">
            <a:avLst/>
          </a:prstGeom>
        </p:spPr>
        <p:txBody>
          <a:bodyPr anchor="t" rtlCol="false" tIns="0" lIns="0" bIns="0" rIns="0">
            <a:spAutoFit/>
          </a:bodyPr>
          <a:lstStyle/>
          <a:p>
            <a:pPr algn="just">
              <a:lnSpc>
                <a:spcPts val="5179"/>
              </a:lnSpc>
            </a:pPr>
            <a:r>
              <a:rPr lang="en-US" b="true" sz="3699" spc="233">
                <a:solidFill>
                  <a:srgbClr val="FFFFFF"/>
                </a:solidFill>
                <a:latin typeface="Poppins Ultra-Bold"/>
                <a:ea typeface="Poppins Ultra-Bold"/>
                <a:cs typeface="Poppins Ultra-Bold"/>
                <a:sym typeface="Poppins Ultra-Bold"/>
              </a:rPr>
              <a:t>Kết quả chạy thuật toán EM trên Weka</a:t>
            </a:r>
          </a:p>
        </p:txBody>
      </p:sp>
      <p:sp>
        <p:nvSpPr>
          <p:cNvPr name="TextBox 17" id="17"/>
          <p:cNvSpPr txBox="true"/>
          <p:nvPr/>
        </p:nvSpPr>
        <p:spPr>
          <a:xfrm rot="0">
            <a:off x="10410111" y="8039187"/>
            <a:ext cx="6364843"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Canva Sans"/>
                <a:ea typeface="Canva Sans"/>
                <a:cs typeface="Canva Sans"/>
                <a:sym typeface="Canva Sans"/>
              </a:rPr>
              <a:t>Giấc ngủ  ảnh hưởng đến mức độ âu lo </a:t>
            </a:r>
          </a:p>
        </p:txBody>
      </p:sp>
      <p:sp>
        <p:nvSpPr>
          <p:cNvPr name="TextBox 18" id="18"/>
          <p:cNvSpPr txBox="true"/>
          <p:nvPr/>
        </p:nvSpPr>
        <p:spPr>
          <a:xfrm rot="0">
            <a:off x="15181859"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Trần Lê T</a:t>
            </a:r>
            <a:r>
              <a:rPr lang="en-US" b="true" sz="2793" strike="noStrike" u="none">
                <a:solidFill>
                  <a:srgbClr val="FFFFFF"/>
                </a:solidFill>
                <a:latin typeface="Poppins Ultra-Bold"/>
                <a:ea typeface="Poppins Ultra-Bold"/>
                <a:cs typeface="Poppins Ultra-Bold"/>
                <a:sym typeface="Poppins Ultra-Bold"/>
              </a:rPr>
              <a:t>ú An</a:t>
            </a:r>
            <a:r>
              <a:rPr lang="en-US" b="true" sz="2793" strike="noStrike" u="none">
                <a:solidFill>
                  <a:srgbClr val="FFFFFF"/>
                </a:solidFill>
                <a:latin typeface="Poppins Ultra-Bold"/>
                <a:ea typeface="Poppins Ultra-Bold"/>
                <a:cs typeface="Poppins Ultra-Bold"/>
                <a:sym typeface="Poppins Ultra-Bold"/>
              </a:rPr>
              <a:t>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636137" y="-2667373"/>
            <a:ext cx="23742373" cy="22696370"/>
          </a:xfrm>
          <a:custGeom>
            <a:avLst/>
            <a:gdLst/>
            <a:ahLst/>
            <a:cxnLst/>
            <a:rect r="r" b="b" t="t" l="l"/>
            <a:pathLst>
              <a:path h="22696370" w="23742373">
                <a:moveTo>
                  <a:pt x="0" y="0"/>
                </a:moveTo>
                <a:lnTo>
                  <a:pt x="23742374" y="0"/>
                </a:lnTo>
                <a:lnTo>
                  <a:pt x="23742374" y="22696371"/>
                </a:lnTo>
                <a:lnTo>
                  <a:pt x="0" y="22696371"/>
                </a:lnTo>
                <a:lnTo>
                  <a:pt x="0" y="0"/>
                </a:lnTo>
                <a:close/>
              </a:path>
            </a:pathLst>
          </a:custGeom>
          <a:blipFill>
            <a:blip r:embed="rId3">
              <a:alphaModFix amt="56000"/>
            </a:blip>
            <a:stretch>
              <a:fillRect l="0" t="-12421" r="0" b="-57447"/>
            </a:stretch>
          </a:blipFill>
        </p:spPr>
      </p:sp>
      <p:grpSp>
        <p:nvGrpSpPr>
          <p:cNvPr name="Group 4" id="4"/>
          <p:cNvGrpSpPr/>
          <p:nvPr/>
        </p:nvGrpSpPr>
        <p:grpSpPr>
          <a:xfrm rot="0">
            <a:off x="-6444828" y="-2667373"/>
            <a:ext cx="27209221" cy="18097873"/>
            <a:chOff x="0" y="0"/>
            <a:chExt cx="7166215" cy="4766518"/>
          </a:xfrm>
        </p:grpSpPr>
        <p:sp>
          <p:nvSpPr>
            <p:cNvPr name="Freeform 5" id="5"/>
            <p:cNvSpPr/>
            <p:nvPr/>
          </p:nvSpPr>
          <p:spPr>
            <a:xfrm flipH="false" flipV="false" rot="0">
              <a:off x="0" y="0"/>
              <a:ext cx="7166215" cy="4766518"/>
            </a:xfrm>
            <a:custGeom>
              <a:avLst/>
              <a:gdLst/>
              <a:ahLst/>
              <a:cxnLst/>
              <a:rect r="r" b="b" t="t" l="l"/>
              <a:pathLst>
                <a:path h="4766518" w="7166215">
                  <a:moveTo>
                    <a:pt x="0" y="0"/>
                  </a:moveTo>
                  <a:lnTo>
                    <a:pt x="7166215" y="0"/>
                  </a:lnTo>
                  <a:lnTo>
                    <a:pt x="7166215" y="4766518"/>
                  </a:lnTo>
                  <a:lnTo>
                    <a:pt x="0" y="4766518"/>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6" id="6"/>
            <p:cNvSpPr txBox="true"/>
            <p:nvPr/>
          </p:nvSpPr>
          <p:spPr>
            <a:xfrm>
              <a:off x="0" y="-38100"/>
              <a:ext cx="7166215" cy="480461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218967" y="3787913"/>
            <a:ext cx="10318168" cy="2852934"/>
          </a:xfrm>
          <a:prstGeom prst="rect">
            <a:avLst/>
          </a:prstGeom>
        </p:spPr>
        <p:txBody>
          <a:bodyPr anchor="t" rtlCol="false" tIns="0" lIns="0" bIns="0" rIns="0">
            <a:spAutoFit/>
          </a:bodyPr>
          <a:lstStyle/>
          <a:p>
            <a:pPr algn="ctr">
              <a:lnSpc>
                <a:spcPts val="11375"/>
              </a:lnSpc>
            </a:pPr>
            <a:r>
              <a:rPr lang="en-US" b="true" sz="7199" spc="683">
                <a:solidFill>
                  <a:srgbClr val="FFFFFF"/>
                </a:solidFill>
                <a:latin typeface="Poppins Ultra-Bold"/>
                <a:ea typeface="Poppins Ultra-Bold"/>
                <a:cs typeface="Poppins Ultra-Bold"/>
                <a:sym typeface="Poppins Ultra-Bold"/>
              </a:rPr>
              <a:t>Thuật toán Apriori và FP Growth</a:t>
            </a:r>
          </a:p>
        </p:txBody>
      </p:sp>
      <p:sp>
        <p:nvSpPr>
          <p:cNvPr name="TextBox 13" id="13"/>
          <p:cNvSpPr txBox="true"/>
          <p:nvPr/>
        </p:nvSpPr>
        <p:spPr>
          <a:xfrm rot="0">
            <a:off x="14537135"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Nguyễ</a:t>
            </a:r>
            <a:r>
              <a:rPr lang="en-US" b="true" sz="2793" strike="noStrike" u="none">
                <a:solidFill>
                  <a:srgbClr val="FFFFFF"/>
                </a:solidFill>
                <a:latin typeface="Poppins Ultra-Bold"/>
                <a:ea typeface="Poppins Ultra-Bold"/>
                <a:cs typeface="Poppins Ultra-Bold"/>
                <a:sym typeface="Poppins Ultra-Bold"/>
              </a:rPr>
              <a:t>n Đức Thịnh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10406" y="482694"/>
            <a:ext cx="13002618" cy="767081"/>
          </a:xfrm>
          <a:prstGeom prst="rect">
            <a:avLst/>
          </a:prstGeom>
        </p:spPr>
        <p:txBody>
          <a:bodyPr anchor="t" rtlCol="false" tIns="0" lIns="0" bIns="0" rIns="0">
            <a:spAutoFit/>
          </a:bodyPr>
          <a:lstStyle/>
          <a:p>
            <a:pPr algn="l">
              <a:lnSpc>
                <a:spcPts val="6019"/>
              </a:lnSpc>
            </a:pPr>
            <a:r>
              <a:rPr lang="en-US" sz="4299" spc="270" b="true">
                <a:solidFill>
                  <a:srgbClr val="FFFFFF"/>
                </a:solidFill>
                <a:latin typeface="Poppins Ultra-Bold"/>
                <a:ea typeface="Poppins Ultra-Bold"/>
                <a:cs typeface="Poppins Ultra-Bold"/>
                <a:sym typeface="Poppins Ultra-Bold"/>
              </a:rPr>
              <a:t>Mô tả bộ dữ liệu Dự đoán bệnh tiểu đường</a:t>
            </a:r>
          </a:p>
        </p:txBody>
      </p:sp>
      <p:sp>
        <p:nvSpPr>
          <p:cNvPr name="TextBox 8" id="8"/>
          <p:cNvSpPr txBox="true"/>
          <p:nvPr/>
        </p:nvSpPr>
        <p:spPr>
          <a:xfrm rot="0">
            <a:off x="14711860" y="9644012"/>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Nguyễ</a:t>
            </a:r>
            <a:r>
              <a:rPr lang="en-US" b="true" sz="2793" strike="noStrike" u="none">
                <a:solidFill>
                  <a:srgbClr val="FFFFFF"/>
                </a:solidFill>
                <a:latin typeface="Poppins Ultra-Bold"/>
                <a:ea typeface="Poppins Ultra-Bold"/>
                <a:cs typeface="Poppins Ultra-Bold"/>
                <a:sym typeface="Poppins Ultra-Bold"/>
              </a:rPr>
              <a:t>n Đức Thịnh</a:t>
            </a:r>
          </a:p>
        </p:txBody>
      </p:sp>
      <p:sp>
        <p:nvSpPr>
          <p:cNvPr name="Freeform 9" id="9"/>
          <p:cNvSpPr/>
          <p:nvPr/>
        </p:nvSpPr>
        <p:spPr>
          <a:xfrm flipH="false" flipV="false" rot="0">
            <a:off x="2383762" y="2296230"/>
            <a:ext cx="13520475" cy="6219419"/>
          </a:xfrm>
          <a:custGeom>
            <a:avLst/>
            <a:gdLst/>
            <a:ahLst/>
            <a:cxnLst/>
            <a:rect r="r" b="b" t="t" l="l"/>
            <a:pathLst>
              <a:path h="6219419" w="13520475">
                <a:moveTo>
                  <a:pt x="0" y="0"/>
                </a:moveTo>
                <a:lnTo>
                  <a:pt x="13520476" y="0"/>
                </a:lnTo>
                <a:lnTo>
                  <a:pt x="13520476" y="6219419"/>
                </a:lnTo>
                <a:lnTo>
                  <a:pt x="0" y="6219419"/>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22342" y="261619"/>
            <a:ext cx="6502925" cy="767081"/>
          </a:xfrm>
          <a:prstGeom prst="rect">
            <a:avLst/>
          </a:prstGeom>
        </p:spPr>
        <p:txBody>
          <a:bodyPr anchor="t" rtlCol="false" tIns="0" lIns="0" bIns="0" rIns="0">
            <a:spAutoFit/>
          </a:bodyPr>
          <a:lstStyle/>
          <a:p>
            <a:pPr algn="ctr">
              <a:lnSpc>
                <a:spcPts val="6019"/>
              </a:lnSpc>
            </a:pPr>
            <a:r>
              <a:rPr lang="en-US" b="true" sz="4299" spc="270">
                <a:solidFill>
                  <a:srgbClr val="FFFFFF"/>
                </a:solidFill>
                <a:latin typeface="Poppins Ultra-Bold"/>
                <a:ea typeface="Poppins Ultra-Bold"/>
                <a:cs typeface="Poppins Ultra-Bold"/>
                <a:sym typeface="Poppins Ultra-Bold"/>
              </a:rPr>
              <a:t>Thuật toán Apriori</a:t>
            </a:r>
          </a:p>
        </p:txBody>
      </p:sp>
      <p:sp>
        <p:nvSpPr>
          <p:cNvPr name="Freeform 7" id="7"/>
          <p:cNvSpPr/>
          <p:nvPr/>
        </p:nvSpPr>
        <p:spPr>
          <a:xfrm flipH="false" flipV="false" rot="0">
            <a:off x="456898" y="293973"/>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144000" y="375919"/>
            <a:ext cx="6835631" cy="9004411"/>
          </a:xfrm>
          <a:custGeom>
            <a:avLst/>
            <a:gdLst/>
            <a:ahLst/>
            <a:cxnLst/>
            <a:rect r="r" b="b" t="t" l="l"/>
            <a:pathLst>
              <a:path h="9004411" w="6835631">
                <a:moveTo>
                  <a:pt x="0" y="0"/>
                </a:moveTo>
                <a:lnTo>
                  <a:pt x="6835631" y="0"/>
                </a:lnTo>
                <a:lnTo>
                  <a:pt x="6835631" y="9004410"/>
                </a:lnTo>
                <a:lnTo>
                  <a:pt x="0" y="9004410"/>
                </a:lnTo>
                <a:lnTo>
                  <a:pt x="0" y="0"/>
                </a:lnTo>
                <a:close/>
              </a:path>
            </a:pathLst>
          </a:custGeom>
          <a:blipFill>
            <a:blip r:embed="rId5"/>
            <a:stretch>
              <a:fillRect l="0" t="0" r="0" b="0"/>
            </a:stretch>
          </a:blipFill>
        </p:spPr>
      </p:sp>
      <p:sp>
        <p:nvSpPr>
          <p:cNvPr name="TextBox 9" id="9"/>
          <p:cNvSpPr txBox="true"/>
          <p:nvPr/>
        </p:nvSpPr>
        <p:spPr>
          <a:xfrm rot="0">
            <a:off x="1028700" y="3433399"/>
            <a:ext cx="6945107" cy="2040891"/>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Canva Sans"/>
                <a:ea typeface="Canva Sans"/>
                <a:cs typeface="Canva Sans"/>
                <a:sym typeface="Canva Sans"/>
              </a:rPr>
              <a:t>Tìm ra các tập mục thường xuyên (frequent itemsets) và luật kết hợp (association rules) trong cơ sở dữ liệu giao dịch.</a:t>
            </a:r>
          </a:p>
        </p:txBody>
      </p:sp>
      <p:sp>
        <p:nvSpPr>
          <p:cNvPr name="TextBox 10" id="10"/>
          <p:cNvSpPr txBox="true"/>
          <p:nvPr/>
        </p:nvSpPr>
        <p:spPr>
          <a:xfrm rot="0">
            <a:off x="14635250" y="9775561"/>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Nguyễ</a:t>
            </a:r>
            <a:r>
              <a:rPr lang="en-US" b="true" sz="2793" strike="noStrike" u="none">
                <a:solidFill>
                  <a:srgbClr val="FFFFFF"/>
                </a:solidFill>
                <a:latin typeface="Poppins Ultra-Bold"/>
                <a:ea typeface="Poppins Ultra-Bold"/>
                <a:cs typeface="Poppins Ultra-Bold"/>
                <a:sym typeface="Poppins Ultra-Bold"/>
              </a:rPr>
              <a:t>n Đức Thịnh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22342" y="261619"/>
            <a:ext cx="14155144" cy="767081"/>
          </a:xfrm>
          <a:prstGeom prst="rect">
            <a:avLst/>
          </a:prstGeom>
        </p:spPr>
        <p:txBody>
          <a:bodyPr anchor="t" rtlCol="false" tIns="0" lIns="0" bIns="0" rIns="0">
            <a:spAutoFit/>
          </a:bodyPr>
          <a:lstStyle/>
          <a:p>
            <a:pPr algn="ctr">
              <a:lnSpc>
                <a:spcPts val="6019"/>
              </a:lnSpc>
            </a:pPr>
            <a:r>
              <a:rPr lang="en-US" b="true" sz="4299" spc="270">
                <a:solidFill>
                  <a:srgbClr val="FFFFFF"/>
                </a:solidFill>
                <a:latin typeface="Poppins Ultra-Bold"/>
                <a:ea typeface="Poppins Ultra-Bold"/>
                <a:cs typeface="Poppins Ultra-Bold"/>
                <a:sym typeface="Poppins Ultra-Bold"/>
              </a:rPr>
              <a:t>Kết quả chạy thuật toán Apriori trên Weka</a:t>
            </a:r>
          </a:p>
        </p:txBody>
      </p:sp>
      <p:sp>
        <p:nvSpPr>
          <p:cNvPr name="Freeform 7" id="7"/>
          <p:cNvSpPr/>
          <p:nvPr/>
        </p:nvSpPr>
        <p:spPr>
          <a:xfrm flipH="false" flipV="false" rot="0">
            <a:off x="456898" y="41138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84139" y="1455633"/>
            <a:ext cx="15175605" cy="8043071"/>
          </a:xfrm>
          <a:custGeom>
            <a:avLst/>
            <a:gdLst/>
            <a:ahLst/>
            <a:cxnLst/>
            <a:rect r="r" b="b" t="t" l="l"/>
            <a:pathLst>
              <a:path h="8043071" w="15175605">
                <a:moveTo>
                  <a:pt x="0" y="0"/>
                </a:moveTo>
                <a:lnTo>
                  <a:pt x="15175605" y="0"/>
                </a:lnTo>
                <a:lnTo>
                  <a:pt x="15175605" y="8043071"/>
                </a:lnTo>
                <a:lnTo>
                  <a:pt x="0" y="8043071"/>
                </a:lnTo>
                <a:lnTo>
                  <a:pt x="0" y="0"/>
                </a:lnTo>
                <a:close/>
              </a:path>
            </a:pathLst>
          </a:custGeom>
          <a:blipFill>
            <a:blip r:embed="rId5"/>
            <a:stretch>
              <a:fillRect l="0" t="0" r="0" b="0"/>
            </a:stretch>
          </a:blipFill>
        </p:spPr>
      </p:sp>
      <p:sp>
        <p:nvSpPr>
          <p:cNvPr name="TextBox 9" id="9"/>
          <p:cNvSpPr txBox="true"/>
          <p:nvPr/>
        </p:nvSpPr>
        <p:spPr>
          <a:xfrm rot="0">
            <a:off x="14482303"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Nguyễ</a:t>
            </a:r>
            <a:r>
              <a:rPr lang="en-US" b="true" sz="2793" strike="noStrike" u="none">
                <a:solidFill>
                  <a:srgbClr val="FFFFFF"/>
                </a:solidFill>
                <a:latin typeface="Poppins Ultra-Bold"/>
                <a:ea typeface="Poppins Ultra-Bold"/>
                <a:cs typeface="Poppins Ultra-Bold"/>
                <a:sym typeface="Poppins Ultra-Bold"/>
              </a:rPr>
              <a:t>n Đức Thịnh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56898" y="362989"/>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06060" y="782034"/>
            <a:ext cx="6406084" cy="8722931"/>
          </a:xfrm>
          <a:custGeom>
            <a:avLst/>
            <a:gdLst/>
            <a:ahLst/>
            <a:cxnLst/>
            <a:rect r="r" b="b" t="t" l="l"/>
            <a:pathLst>
              <a:path h="8722931" w="6406084">
                <a:moveTo>
                  <a:pt x="0" y="0"/>
                </a:moveTo>
                <a:lnTo>
                  <a:pt x="6406084" y="0"/>
                </a:lnTo>
                <a:lnTo>
                  <a:pt x="6406084" y="8722932"/>
                </a:lnTo>
                <a:lnTo>
                  <a:pt x="0" y="8722932"/>
                </a:lnTo>
                <a:lnTo>
                  <a:pt x="0" y="0"/>
                </a:lnTo>
                <a:close/>
              </a:path>
            </a:pathLst>
          </a:custGeom>
          <a:blipFill>
            <a:blip r:embed="rId5"/>
            <a:stretch>
              <a:fillRect l="0" t="0" r="0" b="0"/>
            </a:stretch>
          </a:blipFill>
        </p:spPr>
      </p:sp>
      <p:sp>
        <p:nvSpPr>
          <p:cNvPr name="TextBox 8" id="8"/>
          <p:cNvSpPr txBox="true"/>
          <p:nvPr/>
        </p:nvSpPr>
        <p:spPr>
          <a:xfrm rot="0">
            <a:off x="1028700" y="221613"/>
            <a:ext cx="7705646" cy="767081"/>
          </a:xfrm>
          <a:prstGeom prst="rect">
            <a:avLst/>
          </a:prstGeom>
        </p:spPr>
        <p:txBody>
          <a:bodyPr anchor="t" rtlCol="false" tIns="0" lIns="0" bIns="0" rIns="0">
            <a:spAutoFit/>
          </a:bodyPr>
          <a:lstStyle/>
          <a:p>
            <a:pPr algn="l">
              <a:lnSpc>
                <a:spcPts val="6019"/>
              </a:lnSpc>
            </a:pPr>
            <a:r>
              <a:rPr lang="en-US" sz="4299" spc="270" b="true">
                <a:solidFill>
                  <a:srgbClr val="FFFFFF"/>
                </a:solidFill>
                <a:latin typeface="Poppins Ultra-Bold"/>
                <a:ea typeface="Poppins Ultra-Bold"/>
                <a:cs typeface="Poppins Ultra-Bold"/>
                <a:sym typeface="Poppins Ultra-Bold"/>
              </a:rPr>
              <a:t>Thuật toán FP-Growth</a:t>
            </a:r>
          </a:p>
        </p:txBody>
      </p:sp>
      <p:sp>
        <p:nvSpPr>
          <p:cNvPr name="TextBox 9" id="9"/>
          <p:cNvSpPr txBox="true"/>
          <p:nvPr/>
        </p:nvSpPr>
        <p:spPr>
          <a:xfrm rot="0">
            <a:off x="987786" y="3767137"/>
            <a:ext cx="7980563" cy="2628901"/>
          </a:xfrm>
          <a:prstGeom prst="rect">
            <a:avLst/>
          </a:prstGeom>
        </p:spPr>
        <p:txBody>
          <a:bodyPr anchor="t" rtlCol="false" tIns="0" lIns="0" bIns="0" rIns="0">
            <a:spAutoFit/>
          </a:bodyPr>
          <a:lstStyle/>
          <a:p>
            <a:pPr algn="just">
              <a:lnSpc>
                <a:spcPts val="4274"/>
              </a:lnSpc>
            </a:pPr>
            <a:r>
              <a:rPr lang="en-US" sz="2499">
                <a:solidFill>
                  <a:srgbClr val="FFFFFF"/>
                </a:solidFill>
                <a:latin typeface="Canva Sans"/>
                <a:ea typeface="Canva Sans"/>
                <a:cs typeface="Canva Sans"/>
                <a:sym typeface="Canva Sans"/>
              </a:rPr>
              <a:t>S</a:t>
            </a:r>
            <a:r>
              <a:rPr lang="en-US" sz="2499">
                <a:solidFill>
                  <a:srgbClr val="FFFFFF"/>
                </a:solidFill>
                <a:latin typeface="Canva Sans"/>
                <a:ea typeface="Canva Sans"/>
                <a:cs typeface="Canva Sans"/>
                <a:sym typeface="Canva Sans"/>
              </a:rPr>
              <a:t>ử dụng để tìm các tập mục thường xuyên (frequent itemsets) trong một cơ sở dữ liệu giao dịch mà không cần phải tạo ra tất cả các tập ứng viên như trong thuật toán Apriori</a:t>
            </a:r>
          </a:p>
          <a:p>
            <a:pPr algn="just">
              <a:lnSpc>
                <a:spcPts val="4274"/>
              </a:lnSpc>
            </a:pPr>
          </a:p>
        </p:txBody>
      </p:sp>
      <p:sp>
        <p:nvSpPr>
          <p:cNvPr name="TextBox 10" id="10"/>
          <p:cNvSpPr txBox="true"/>
          <p:nvPr/>
        </p:nvSpPr>
        <p:spPr>
          <a:xfrm rot="0">
            <a:off x="14634703" y="9721021"/>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Nguyễ</a:t>
            </a:r>
            <a:r>
              <a:rPr lang="en-US" b="true" sz="2793" strike="noStrike" u="none">
                <a:solidFill>
                  <a:srgbClr val="FFFFFF"/>
                </a:solidFill>
                <a:latin typeface="Poppins Ultra-Bold"/>
                <a:ea typeface="Poppins Ultra-Bold"/>
                <a:cs typeface="Poppins Ultra-Bold"/>
                <a:sym typeface="Poppins Ultra-Bold"/>
              </a:rPr>
              <a:t>n Đức Thịnh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56898" y="362989"/>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22342" y="1485765"/>
            <a:ext cx="15216357" cy="8064669"/>
          </a:xfrm>
          <a:custGeom>
            <a:avLst/>
            <a:gdLst/>
            <a:ahLst/>
            <a:cxnLst/>
            <a:rect r="r" b="b" t="t" l="l"/>
            <a:pathLst>
              <a:path h="8064669" w="15216357">
                <a:moveTo>
                  <a:pt x="0" y="0"/>
                </a:moveTo>
                <a:lnTo>
                  <a:pt x="15216357" y="0"/>
                </a:lnTo>
                <a:lnTo>
                  <a:pt x="15216357" y="8064669"/>
                </a:lnTo>
                <a:lnTo>
                  <a:pt x="0" y="8064669"/>
                </a:lnTo>
                <a:lnTo>
                  <a:pt x="0" y="0"/>
                </a:lnTo>
                <a:close/>
              </a:path>
            </a:pathLst>
          </a:custGeom>
          <a:blipFill>
            <a:blip r:embed="rId5"/>
            <a:stretch>
              <a:fillRect l="0" t="0" r="0" b="0"/>
            </a:stretch>
          </a:blipFill>
        </p:spPr>
      </p:sp>
      <p:sp>
        <p:nvSpPr>
          <p:cNvPr name="TextBox 8" id="8"/>
          <p:cNvSpPr txBox="true"/>
          <p:nvPr/>
        </p:nvSpPr>
        <p:spPr>
          <a:xfrm rot="0">
            <a:off x="1028700" y="261619"/>
            <a:ext cx="16149174" cy="1529081"/>
          </a:xfrm>
          <a:prstGeom prst="rect">
            <a:avLst/>
          </a:prstGeom>
        </p:spPr>
        <p:txBody>
          <a:bodyPr anchor="t" rtlCol="false" tIns="0" lIns="0" bIns="0" rIns="0">
            <a:spAutoFit/>
          </a:bodyPr>
          <a:lstStyle/>
          <a:p>
            <a:pPr algn="l">
              <a:lnSpc>
                <a:spcPts val="6019"/>
              </a:lnSpc>
            </a:pPr>
            <a:r>
              <a:rPr lang="en-US" sz="4299" spc="270" b="true">
                <a:solidFill>
                  <a:srgbClr val="FFFFFF"/>
                </a:solidFill>
                <a:latin typeface="Poppins Ultra-Bold"/>
                <a:ea typeface="Poppins Ultra-Bold"/>
                <a:cs typeface="Poppins Ultra-Bold"/>
                <a:sym typeface="Poppins Ultra-Bold"/>
              </a:rPr>
              <a:t>Kết quả chạy thuật toán FP-Growth trên Weka</a:t>
            </a:r>
          </a:p>
          <a:p>
            <a:pPr algn="l">
              <a:lnSpc>
                <a:spcPts val="6019"/>
              </a:lnSpc>
            </a:pPr>
          </a:p>
        </p:txBody>
      </p:sp>
      <p:sp>
        <p:nvSpPr>
          <p:cNvPr name="TextBox 9" id="9"/>
          <p:cNvSpPr txBox="true"/>
          <p:nvPr/>
        </p:nvSpPr>
        <p:spPr>
          <a:xfrm rot="0">
            <a:off x="14787103" y="9776923"/>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Nguyễ</a:t>
            </a:r>
            <a:r>
              <a:rPr lang="en-US" b="true" sz="2793" strike="noStrike" u="none">
                <a:solidFill>
                  <a:srgbClr val="FFFFFF"/>
                </a:solidFill>
                <a:latin typeface="Poppins Ultra-Bold"/>
                <a:ea typeface="Poppins Ultra-Bold"/>
                <a:cs typeface="Poppins Ultra-Bold"/>
                <a:sym typeface="Poppins Ultra-Bold"/>
              </a:rPr>
              <a:t>n Đức Thịnh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42022" y="1718035"/>
            <a:ext cx="19572044" cy="8568965"/>
            <a:chOff x="0" y="0"/>
            <a:chExt cx="5154777" cy="2256847"/>
          </a:xfrm>
        </p:grpSpPr>
        <p:sp>
          <p:nvSpPr>
            <p:cNvPr name="Freeform 4" id="4"/>
            <p:cNvSpPr/>
            <p:nvPr/>
          </p:nvSpPr>
          <p:spPr>
            <a:xfrm flipH="false" flipV="false" rot="0">
              <a:off x="0" y="0"/>
              <a:ext cx="5154777" cy="2256847"/>
            </a:xfrm>
            <a:custGeom>
              <a:avLst/>
              <a:gdLst/>
              <a:ahLst/>
              <a:cxnLst/>
              <a:rect r="r" b="b" t="t" l="l"/>
              <a:pathLst>
                <a:path h="2256847" w="5154777">
                  <a:moveTo>
                    <a:pt x="0" y="0"/>
                  </a:moveTo>
                  <a:lnTo>
                    <a:pt x="5154777" y="0"/>
                  </a:lnTo>
                  <a:lnTo>
                    <a:pt x="5154777" y="2256847"/>
                  </a:lnTo>
                  <a:lnTo>
                    <a:pt x="0" y="2256847"/>
                  </a:lnTo>
                  <a:close/>
                </a:path>
              </a:pathLst>
            </a:custGeom>
            <a:gradFill rotWithShape="true">
              <a:gsLst>
                <a:gs pos="0">
                  <a:srgbClr val="070D32">
                    <a:alpha val="69000"/>
                  </a:srgbClr>
                </a:gs>
                <a:gs pos="100000">
                  <a:srgbClr val="001496">
                    <a:alpha val="69000"/>
                  </a:srgbClr>
                </a:gs>
              </a:gsLst>
              <a:path path="circle">
                <a:fillToRect l="0" r="100000" t="0" b="100000"/>
              </a:path>
              <a:tileRect r="0" l="-100000" b="0" t="-100000"/>
            </a:gradFill>
          </p:spPr>
        </p:sp>
        <p:sp>
          <p:nvSpPr>
            <p:cNvPr name="TextBox 5" id="5"/>
            <p:cNvSpPr txBox="true"/>
            <p:nvPr/>
          </p:nvSpPr>
          <p:spPr>
            <a:xfrm>
              <a:off x="0" y="-38100"/>
              <a:ext cx="5154777" cy="229494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386990"/>
            <a:ext cx="7879312" cy="1331045"/>
          </a:xfrm>
          <a:prstGeom prst="rect">
            <a:avLst/>
          </a:prstGeom>
        </p:spPr>
        <p:txBody>
          <a:bodyPr anchor="t" rtlCol="false" tIns="0" lIns="0" bIns="0" rIns="0">
            <a:spAutoFit/>
          </a:bodyPr>
          <a:lstStyle/>
          <a:p>
            <a:pPr algn="just">
              <a:lnSpc>
                <a:spcPts val="9414"/>
              </a:lnSpc>
            </a:pPr>
            <a:r>
              <a:rPr lang="en-US" sz="9052" b="true">
                <a:solidFill>
                  <a:srgbClr val="FFFFFF"/>
                </a:solidFill>
                <a:latin typeface="Poppins Bold"/>
                <a:ea typeface="Poppins Bold"/>
                <a:cs typeface="Poppins Bold"/>
                <a:sym typeface="Poppins Bold"/>
              </a:rPr>
              <a:t>Nội Dung</a:t>
            </a:r>
          </a:p>
        </p:txBody>
      </p:sp>
      <p:sp>
        <p:nvSpPr>
          <p:cNvPr name="Freeform 8" id="8"/>
          <p:cNvSpPr/>
          <p:nvPr/>
        </p:nvSpPr>
        <p:spPr>
          <a:xfrm flipH="false" flipV="false" rot="0">
            <a:off x="14953378" y="6597840"/>
            <a:ext cx="6385375" cy="6385375"/>
          </a:xfrm>
          <a:custGeom>
            <a:avLst/>
            <a:gdLst/>
            <a:ahLst/>
            <a:cxnLst/>
            <a:rect r="r" b="b" t="t" l="l"/>
            <a:pathLst>
              <a:path h="6385375" w="6385375">
                <a:moveTo>
                  <a:pt x="0" y="0"/>
                </a:moveTo>
                <a:lnTo>
                  <a:pt x="6385375" y="0"/>
                </a:lnTo>
                <a:lnTo>
                  <a:pt x="6385375" y="6385375"/>
                </a:lnTo>
                <a:lnTo>
                  <a:pt x="0" y="6385375"/>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33253" y="2087648"/>
            <a:ext cx="719466" cy="719466"/>
          </a:xfrm>
          <a:custGeom>
            <a:avLst/>
            <a:gdLst/>
            <a:ahLst/>
            <a:cxnLst/>
            <a:rect r="r" b="b" t="t" l="l"/>
            <a:pathLst>
              <a:path h="719466" w="719466">
                <a:moveTo>
                  <a:pt x="0" y="0"/>
                </a:moveTo>
                <a:lnTo>
                  <a:pt x="719466" y="0"/>
                </a:lnTo>
                <a:lnTo>
                  <a:pt x="719466"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33253" y="3375545"/>
            <a:ext cx="719466" cy="719466"/>
          </a:xfrm>
          <a:custGeom>
            <a:avLst/>
            <a:gdLst/>
            <a:ahLst/>
            <a:cxnLst/>
            <a:rect r="r" b="b" t="t" l="l"/>
            <a:pathLst>
              <a:path h="719466" w="719466">
                <a:moveTo>
                  <a:pt x="0" y="0"/>
                </a:moveTo>
                <a:lnTo>
                  <a:pt x="719466" y="0"/>
                </a:lnTo>
                <a:lnTo>
                  <a:pt x="719466"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33253" y="4793031"/>
            <a:ext cx="719466" cy="719466"/>
          </a:xfrm>
          <a:custGeom>
            <a:avLst/>
            <a:gdLst/>
            <a:ahLst/>
            <a:cxnLst/>
            <a:rect r="r" b="b" t="t" l="l"/>
            <a:pathLst>
              <a:path h="719466" w="719466">
                <a:moveTo>
                  <a:pt x="0" y="0"/>
                </a:moveTo>
                <a:lnTo>
                  <a:pt x="719466" y="0"/>
                </a:lnTo>
                <a:lnTo>
                  <a:pt x="719466" y="719465"/>
                </a:lnTo>
                <a:lnTo>
                  <a:pt x="0" y="719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33253" y="5970079"/>
            <a:ext cx="719466" cy="719466"/>
          </a:xfrm>
          <a:custGeom>
            <a:avLst/>
            <a:gdLst/>
            <a:ahLst/>
            <a:cxnLst/>
            <a:rect r="r" b="b" t="t" l="l"/>
            <a:pathLst>
              <a:path h="719466" w="719466">
                <a:moveTo>
                  <a:pt x="0" y="0"/>
                </a:moveTo>
                <a:lnTo>
                  <a:pt x="719466" y="0"/>
                </a:lnTo>
                <a:lnTo>
                  <a:pt x="719466"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33253" y="7147128"/>
            <a:ext cx="719466" cy="719466"/>
          </a:xfrm>
          <a:custGeom>
            <a:avLst/>
            <a:gdLst/>
            <a:ahLst/>
            <a:cxnLst/>
            <a:rect r="r" b="b" t="t" l="l"/>
            <a:pathLst>
              <a:path h="719466" w="719466">
                <a:moveTo>
                  <a:pt x="0" y="0"/>
                </a:moveTo>
                <a:lnTo>
                  <a:pt x="719466" y="0"/>
                </a:lnTo>
                <a:lnTo>
                  <a:pt x="719466"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62707" y="2087648"/>
            <a:ext cx="719466" cy="719466"/>
          </a:xfrm>
          <a:custGeom>
            <a:avLst/>
            <a:gdLst/>
            <a:ahLst/>
            <a:cxnLst/>
            <a:rect r="r" b="b" t="t" l="l"/>
            <a:pathLst>
              <a:path h="719466" w="719466">
                <a:moveTo>
                  <a:pt x="0" y="0"/>
                </a:moveTo>
                <a:lnTo>
                  <a:pt x="719465" y="0"/>
                </a:lnTo>
                <a:lnTo>
                  <a:pt x="719465"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962707" y="3447237"/>
            <a:ext cx="719466" cy="719466"/>
          </a:xfrm>
          <a:custGeom>
            <a:avLst/>
            <a:gdLst/>
            <a:ahLst/>
            <a:cxnLst/>
            <a:rect r="r" b="b" t="t" l="l"/>
            <a:pathLst>
              <a:path h="719466" w="719466">
                <a:moveTo>
                  <a:pt x="0" y="0"/>
                </a:moveTo>
                <a:lnTo>
                  <a:pt x="719465" y="0"/>
                </a:lnTo>
                <a:lnTo>
                  <a:pt x="719465"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962707" y="4793031"/>
            <a:ext cx="719466" cy="719466"/>
          </a:xfrm>
          <a:custGeom>
            <a:avLst/>
            <a:gdLst/>
            <a:ahLst/>
            <a:cxnLst/>
            <a:rect r="r" b="b" t="t" l="l"/>
            <a:pathLst>
              <a:path h="719466" w="719466">
                <a:moveTo>
                  <a:pt x="0" y="0"/>
                </a:moveTo>
                <a:lnTo>
                  <a:pt x="719465" y="0"/>
                </a:lnTo>
                <a:lnTo>
                  <a:pt x="719465" y="719465"/>
                </a:lnTo>
                <a:lnTo>
                  <a:pt x="0" y="719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9962707" y="5970079"/>
            <a:ext cx="719466" cy="719466"/>
          </a:xfrm>
          <a:custGeom>
            <a:avLst/>
            <a:gdLst/>
            <a:ahLst/>
            <a:cxnLst/>
            <a:rect r="r" b="b" t="t" l="l"/>
            <a:pathLst>
              <a:path h="719466" w="719466">
                <a:moveTo>
                  <a:pt x="0" y="0"/>
                </a:moveTo>
                <a:lnTo>
                  <a:pt x="719465" y="0"/>
                </a:lnTo>
                <a:lnTo>
                  <a:pt x="719465"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9962707" y="7137313"/>
            <a:ext cx="719466" cy="719466"/>
          </a:xfrm>
          <a:custGeom>
            <a:avLst/>
            <a:gdLst/>
            <a:ahLst/>
            <a:cxnLst/>
            <a:rect r="r" b="b" t="t" l="l"/>
            <a:pathLst>
              <a:path h="719466" w="719466">
                <a:moveTo>
                  <a:pt x="0" y="0"/>
                </a:moveTo>
                <a:lnTo>
                  <a:pt x="719465" y="0"/>
                </a:lnTo>
                <a:lnTo>
                  <a:pt x="719465" y="719466"/>
                </a:lnTo>
                <a:lnTo>
                  <a:pt x="0" y="719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139597" y="2150781"/>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ID3 - Decision Tree - Xây cây quyết định</a:t>
            </a:r>
          </a:p>
        </p:txBody>
      </p:sp>
      <p:sp>
        <p:nvSpPr>
          <p:cNvPr name="TextBox 20" id="20"/>
          <p:cNvSpPr txBox="true"/>
          <p:nvPr/>
        </p:nvSpPr>
        <p:spPr>
          <a:xfrm rot="0">
            <a:off x="1139597" y="3438678"/>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Random Forest</a:t>
            </a:r>
          </a:p>
        </p:txBody>
      </p:sp>
      <p:sp>
        <p:nvSpPr>
          <p:cNvPr name="TextBox 21" id="21"/>
          <p:cNvSpPr txBox="true"/>
          <p:nvPr/>
        </p:nvSpPr>
        <p:spPr>
          <a:xfrm rot="0">
            <a:off x="1139597" y="4856163"/>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K-Nearest Neighbors (KNN)</a:t>
            </a:r>
          </a:p>
        </p:txBody>
      </p:sp>
      <p:sp>
        <p:nvSpPr>
          <p:cNvPr name="TextBox 22" id="22"/>
          <p:cNvSpPr txBox="true"/>
          <p:nvPr/>
        </p:nvSpPr>
        <p:spPr>
          <a:xfrm rot="0">
            <a:off x="1139597" y="6033212"/>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Phân lớp Support Vector Machine (SVM)</a:t>
            </a:r>
          </a:p>
        </p:txBody>
      </p:sp>
      <p:sp>
        <p:nvSpPr>
          <p:cNvPr name="TextBox 23" id="23"/>
          <p:cNvSpPr txBox="true"/>
          <p:nvPr/>
        </p:nvSpPr>
        <p:spPr>
          <a:xfrm rot="0">
            <a:off x="1139597" y="7213718"/>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K-means</a:t>
            </a:r>
          </a:p>
        </p:txBody>
      </p:sp>
      <p:sp>
        <p:nvSpPr>
          <p:cNvPr name="TextBox 24" id="24"/>
          <p:cNvSpPr txBox="true"/>
          <p:nvPr/>
        </p:nvSpPr>
        <p:spPr>
          <a:xfrm rot="0">
            <a:off x="10937286" y="2164861"/>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Phân cụm EM</a:t>
            </a:r>
          </a:p>
        </p:txBody>
      </p:sp>
      <p:sp>
        <p:nvSpPr>
          <p:cNvPr name="TextBox 25" id="25"/>
          <p:cNvSpPr txBox="true"/>
          <p:nvPr/>
        </p:nvSpPr>
        <p:spPr>
          <a:xfrm rot="0">
            <a:off x="10937286" y="3533488"/>
            <a:ext cx="7350714"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Hierarchical (cây phân cấp)</a:t>
            </a:r>
          </a:p>
        </p:txBody>
      </p:sp>
      <p:sp>
        <p:nvSpPr>
          <p:cNvPr name="TextBox 26" id="26"/>
          <p:cNvSpPr txBox="true"/>
          <p:nvPr/>
        </p:nvSpPr>
        <p:spPr>
          <a:xfrm rot="0">
            <a:off x="10937286" y="4856425"/>
            <a:ext cx="9308197" cy="484042"/>
          </a:xfrm>
          <a:prstGeom prst="rect">
            <a:avLst/>
          </a:prstGeom>
        </p:spPr>
        <p:txBody>
          <a:bodyPr anchor="t" rtlCol="false" tIns="0" lIns="0" bIns="0" rIns="0">
            <a:spAutoFit/>
          </a:bodyPr>
          <a:lstStyle/>
          <a:p>
            <a:pPr algn="l">
              <a:lnSpc>
                <a:spcPts val="3770"/>
              </a:lnSpc>
            </a:pPr>
            <a:r>
              <a:rPr lang="en-US" sz="2693" b="true">
                <a:solidFill>
                  <a:srgbClr val="FFFFFF"/>
                </a:solidFill>
                <a:latin typeface="Poppins Ultra-Bold"/>
                <a:ea typeface="Poppins Ultra-Bold"/>
                <a:cs typeface="Poppins Ultra-Bold"/>
                <a:sym typeface="Poppins Ultra-Bold"/>
              </a:rPr>
              <a:t>Luật kết hợp (Association Rules) - Apriori</a:t>
            </a:r>
          </a:p>
        </p:txBody>
      </p:sp>
      <p:sp>
        <p:nvSpPr>
          <p:cNvPr name="TextBox 27" id="27"/>
          <p:cNvSpPr txBox="true"/>
          <p:nvPr/>
        </p:nvSpPr>
        <p:spPr>
          <a:xfrm rot="0">
            <a:off x="10937286" y="6090364"/>
            <a:ext cx="9308197"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Ultra-Bold"/>
                <a:ea typeface="Poppins Ultra-Bold"/>
                <a:cs typeface="Poppins Ultra-Bold"/>
                <a:sym typeface="Poppins Ultra-Bold"/>
              </a:rPr>
              <a:t>FP-Growth</a:t>
            </a:r>
          </a:p>
        </p:txBody>
      </p:sp>
      <p:sp>
        <p:nvSpPr>
          <p:cNvPr name="TextBox 28" id="28"/>
          <p:cNvSpPr txBox="true"/>
          <p:nvPr/>
        </p:nvSpPr>
        <p:spPr>
          <a:xfrm rot="0">
            <a:off x="10937286" y="7214766"/>
            <a:ext cx="4812569" cy="510077"/>
          </a:xfrm>
          <a:prstGeom prst="rect">
            <a:avLst/>
          </a:prstGeom>
        </p:spPr>
        <p:txBody>
          <a:bodyPr anchor="t" rtlCol="false" tIns="0" lIns="0" bIns="0" rIns="0">
            <a:spAutoFit/>
          </a:bodyPr>
          <a:lstStyle/>
          <a:p>
            <a:pPr algn="l" marL="0" indent="0" lvl="0">
              <a:lnSpc>
                <a:spcPts val="3910"/>
              </a:lnSpc>
              <a:spcBef>
                <a:spcPct val="0"/>
              </a:spcBef>
            </a:pPr>
            <a:r>
              <a:rPr lang="en-US" b="true" sz="2793" strike="noStrike" u="none">
                <a:solidFill>
                  <a:srgbClr val="FFFFFF"/>
                </a:solidFill>
                <a:latin typeface="Poppins Ultra-Bold"/>
                <a:ea typeface="Poppins Ultra-Bold"/>
                <a:cs typeface="Poppins Ultra-Bold"/>
                <a:sym typeface="Poppins Ultra-Bold"/>
              </a:rPr>
              <a:t>Tổng kết</a:t>
            </a:r>
          </a:p>
        </p:txBody>
      </p:sp>
      <p:sp>
        <p:nvSpPr>
          <p:cNvPr name="TextBox 29" id="29"/>
          <p:cNvSpPr txBox="true"/>
          <p:nvPr/>
        </p:nvSpPr>
        <p:spPr>
          <a:xfrm rot="0">
            <a:off x="615239" y="2164861"/>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1</a:t>
            </a:r>
          </a:p>
        </p:txBody>
      </p:sp>
      <p:sp>
        <p:nvSpPr>
          <p:cNvPr name="TextBox 30" id="30"/>
          <p:cNvSpPr txBox="true"/>
          <p:nvPr/>
        </p:nvSpPr>
        <p:spPr>
          <a:xfrm rot="0">
            <a:off x="574016" y="3438678"/>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2</a:t>
            </a:r>
          </a:p>
        </p:txBody>
      </p:sp>
      <p:sp>
        <p:nvSpPr>
          <p:cNvPr name="TextBox 31" id="31"/>
          <p:cNvSpPr txBox="true"/>
          <p:nvPr/>
        </p:nvSpPr>
        <p:spPr>
          <a:xfrm rot="0">
            <a:off x="574016" y="4869959"/>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3</a:t>
            </a:r>
          </a:p>
        </p:txBody>
      </p:sp>
      <p:sp>
        <p:nvSpPr>
          <p:cNvPr name="TextBox 32" id="32"/>
          <p:cNvSpPr txBox="true"/>
          <p:nvPr/>
        </p:nvSpPr>
        <p:spPr>
          <a:xfrm rot="0">
            <a:off x="574016" y="6033212"/>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4</a:t>
            </a:r>
          </a:p>
        </p:txBody>
      </p:sp>
      <p:sp>
        <p:nvSpPr>
          <p:cNvPr name="TextBox 33" id="33"/>
          <p:cNvSpPr txBox="true"/>
          <p:nvPr/>
        </p:nvSpPr>
        <p:spPr>
          <a:xfrm rot="0">
            <a:off x="574016" y="7214766"/>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5</a:t>
            </a:r>
          </a:p>
        </p:txBody>
      </p:sp>
      <p:sp>
        <p:nvSpPr>
          <p:cNvPr name="TextBox 34" id="34"/>
          <p:cNvSpPr txBox="true"/>
          <p:nvPr/>
        </p:nvSpPr>
        <p:spPr>
          <a:xfrm rot="0">
            <a:off x="10196235" y="2139096"/>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6</a:t>
            </a:r>
          </a:p>
        </p:txBody>
      </p:sp>
      <p:sp>
        <p:nvSpPr>
          <p:cNvPr name="TextBox 35" id="35"/>
          <p:cNvSpPr txBox="true"/>
          <p:nvPr/>
        </p:nvSpPr>
        <p:spPr>
          <a:xfrm rot="0">
            <a:off x="10222000" y="3533488"/>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7</a:t>
            </a:r>
          </a:p>
        </p:txBody>
      </p:sp>
      <p:sp>
        <p:nvSpPr>
          <p:cNvPr name="TextBox 36" id="36"/>
          <p:cNvSpPr txBox="true"/>
          <p:nvPr/>
        </p:nvSpPr>
        <p:spPr>
          <a:xfrm rot="0">
            <a:off x="10222000" y="4856163"/>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8</a:t>
            </a:r>
          </a:p>
        </p:txBody>
      </p:sp>
      <p:sp>
        <p:nvSpPr>
          <p:cNvPr name="TextBox 37" id="37"/>
          <p:cNvSpPr txBox="true"/>
          <p:nvPr/>
        </p:nvSpPr>
        <p:spPr>
          <a:xfrm rot="0">
            <a:off x="10199307" y="6018669"/>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9</a:t>
            </a:r>
          </a:p>
        </p:txBody>
      </p:sp>
      <p:sp>
        <p:nvSpPr>
          <p:cNvPr name="TextBox 38" id="38"/>
          <p:cNvSpPr txBox="true"/>
          <p:nvPr/>
        </p:nvSpPr>
        <p:spPr>
          <a:xfrm rot="0">
            <a:off x="10173542" y="7208709"/>
            <a:ext cx="437480" cy="507475"/>
          </a:xfrm>
          <a:prstGeom prst="rect">
            <a:avLst/>
          </a:prstGeom>
        </p:spPr>
        <p:txBody>
          <a:bodyPr anchor="t" rtlCol="false" tIns="0" lIns="0" bIns="0" rIns="0">
            <a:spAutoFit/>
          </a:bodyPr>
          <a:lstStyle/>
          <a:p>
            <a:pPr algn="l">
              <a:lnSpc>
                <a:spcPts val="3910"/>
              </a:lnSpc>
            </a:pPr>
            <a:r>
              <a:rPr lang="en-US" sz="2793" b="true">
                <a:solidFill>
                  <a:srgbClr val="FFFFFF"/>
                </a:solidFill>
                <a:latin typeface="Poppins Bold"/>
                <a:ea typeface="Poppins Bold"/>
                <a:cs typeface="Poppins Bold"/>
                <a:sym typeface="Poppins Bold"/>
              </a:rPr>
              <a:t>10</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590449" y="9258300"/>
            <a:ext cx="15717833" cy="19050"/>
          </a:xfrm>
          <a:prstGeom prst="line">
            <a:avLst/>
          </a:prstGeom>
          <a:ln cap="flat" w="28575">
            <a:solidFill>
              <a:srgbClr val="64DBFF"/>
            </a:solidFill>
            <a:prstDash val="solid"/>
            <a:headEnd type="none" len="sm" w="sm"/>
            <a:tailEnd type="none" len="sm" w="sm"/>
          </a:ln>
        </p:spPr>
      </p:sp>
      <p:grpSp>
        <p:nvGrpSpPr>
          <p:cNvPr name="Group 5" id="5"/>
          <p:cNvGrpSpPr/>
          <p:nvPr/>
        </p:nvGrpSpPr>
        <p:grpSpPr>
          <a:xfrm rot="0">
            <a:off x="9982757" y="9290200"/>
            <a:ext cx="286001" cy="2860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62998" y="-1051854"/>
            <a:ext cx="4822207" cy="4822207"/>
          </a:xfrm>
          <a:custGeom>
            <a:avLst/>
            <a:gdLst/>
            <a:ahLst/>
            <a:cxnLst/>
            <a:rect r="r" b="b" t="t" l="l"/>
            <a:pathLst>
              <a:path h="4822207" w="4822207">
                <a:moveTo>
                  <a:pt x="0" y="0"/>
                </a:moveTo>
                <a:lnTo>
                  <a:pt x="4822208" y="0"/>
                </a:lnTo>
                <a:lnTo>
                  <a:pt x="4822208" y="4822207"/>
                </a:lnTo>
                <a:lnTo>
                  <a:pt x="0" y="4822207"/>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801628" y="306926"/>
            <a:ext cx="5537740" cy="1253048"/>
          </a:xfrm>
          <a:prstGeom prst="rect">
            <a:avLst/>
          </a:prstGeom>
        </p:spPr>
        <p:txBody>
          <a:bodyPr anchor="t" rtlCol="false" tIns="0" lIns="0" bIns="0" rIns="0">
            <a:spAutoFit/>
          </a:bodyPr>
          <a:lstStyle/>
          <a:p>
            <a:pPr algn="l">
              <a:lnSpc>
                <a:spcPts val="9798"/>
              </a:lnSpc>
            </a:pPr>
            <a:r>
              <a:rPr lang="en-US" sz="6999" b="true">
                <a:solidFill>
                  <a:srgbClr val="FFFFFF"/>
                </a:solidFill>
                <a:latin typeface="Poppins Ultra-Bold"/>
                <a:ea typeface="Poppins Ultra-Bold"/>
                <a:cs typeface="Poppins Ultra-Bold"/>
                <a:sym typeface="Poppins Ultra-Bold"/>
              </a:rPr>
              <a:t>TỔNG KẾT</a:t>
            </a:r>
          </a:p>
        </p:txBody>
      </p:sp>
      <p:grpSp>
        <p:nvGrpSpPr>
          <p:cNvPr name="Group 10" id="10"/>
          <p:cNvGrpSpPr/>
          <p:nvPr/>
        </p:nvGrpSpPr>
        <p:grpSpPr>
          <a:xfrm rot="0">
            <a:off x="11577709" y="6598563"/>
            <a:ext cx="34654" cy="1266338"/>
            <a:chOff x="0" y="0"/>
            <a:chExt cx="12543" cy="458362"/>
          </a:xfrm>
        </p:grpSpPr>
        <p:sp>
          <p:nvSpPr>
            <p:cNvPr name="Freeform 11" id="11"/>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12" id="12"/>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459357" y="3343944"/>
            <a:ext cx="4467384" cy="4702161"/>
            <a:chOff x="0" y="0"/>
            <a:chExt cx="5956512" cy="6269548"/>
          </a:xfrm>
        </p:grpSpPr>
        <p:grpSp>
          <p:nvGrpSpPr>
            <p:cNvPr name="Group 14" id="14"/>
            <p:cNvGrpSpPr/>
            <p:nvPr/>
          </p:nvGrpSpPr>
          <p:grpSpPr>
            <a:xfrm rot="0">
              <a:off x="0" y="935472"/>
              <a:ext cx="5956512" cy="5334076"/>
              <a:chOff x="0" y="0"/>
              <a:chExt cx="1320076" cy="1182133"/>
            </a:xfrm>
          </p:grpSpPr>
          <p:sp>
            <p:nvSpPr>
              <p:cNvPr name="Freeform 15" id="15"/>
              <p:cNvSpPr/>
              <p:nvPr/>
            </p:nvSpPr>
            <p:spPr>
              <a:xfrm flipH="false" flipV="false" rot="0">
                <a:off x="0" y="0"/>
                <a:ext cx="1320076" cy="1182133"/>
              </a:xfrm>
              <a:custGeom>
                <a:avLst/>
                <a:gdLst/>
                <a:ahLst/>
                <a:cxnLst/>
                <a:rect r="r" b="b" t="t" l="l"/>
                <a:pathLst>
                  <a:path h="1182133" w="1320076">
                    <a:moveTo>
                      <a:pt x="62388" y="0"/>
                    </a:moveTo>
                    <a:lnTo>
                      <a:pt x="1257689" y="0"/>
                    </a:lnTo>
                    <a:cubicBezTo>
                      <a:pt x="1274235" y="0"/>
                      <a:pt x="1290104" y="6573"/>
                      <a:pt x="1301804" y="18273"/>
                    </a:cubicBezTo>
                    <a:cubicBezTo>
                      <a:pt x="1313504" y="29973"/>
                      <a:pt x="1320076" y="45841"/>
                      <a:pt x="1320076" y="62388"/>
                    </a:cubicBezTo>
                    <a:lnTo>
                      <a:pt x="1320076" y="1119745"/>
                    </a:lnTo>
                    <a:cubicBezTo>
                      <a:pt x="1320076" y="1136291"/>
                      <a:pt x="1313504" y="1152160"/>
                      <a:pt x="1301804" y="1163860"/>
                    </a:cubicBezTo>
                    <a:cubicBezTo>
                      <a:pt x="1290104" y="1175560"/>
                      <a:pt x="1274235" y="1182133"/>
                      <a:pt x="1257689" y="1182133"/>
                    </a:cubicBezTo>
                    <a:lnTo>
                      <a:pt x="62388" y="1182133"/>
                    </a:lnTo>
                    <a:cubicBezTo>
                      <a:pt x="45841" y="1182133"/>
                      <a:pt x="29973" y="1175560"/>
                      <a:pt x="18273" y="1163860"/>
                    </a:cubicBezTo>
                    <a:cubicBezTo>
                      <a:pt x="6573" y="1152160"/>
                      <a:pt x="0" y="1136291"/>
                      <a:pt x="0" y="1119745"/>
                    </a:cubicBezTo>
                    <a:lnTo>
                      <a:pt x="0" y="62388"/>
                    </a:lnTo>
                    <a:cubicBezTo>
                      <a:pt x="0" y="45841"/>
                      <a:pt x="6573" y="29973"/>
                      <a:pt x="18273" y="18273"/>
                    </a:cubicBezTo>
                    <a:cubicBezTo>
                      <a:pt x="29973" y="6573"/>
                      <a:pt x="45841" y="0"/>
                      <a:pt x="62388" y="0"/>
                    </a:cubicBezTo>
                    <a:close/>
                  </a:path>
                </a:pathLst>
              </a:custGeom>
              <a:solidFill>
                <a:srgbClr val="FFFFFF"/>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6" id="16"/>
              <p:cNvSpPr txBox="true"/>
              <p:nvPr/>
            </p:nvSpPr>
            <p:spPr>
              <a:xfrm>
                <a:off x="0" y="-38100"/>
                <a:ext cx="1320076" cy="122023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995172" y="0"/>
              <a:ext cx="1966168" cy="1941502"/>
              <a:chOff x="0" y="0"/>
              <a:chExt cx="435740" cy="430274"/>
            </a:xfrm>
          </p:grpSpPr>
          <p:sp>
            <p:nvSpPr>
              <p:cNvPr name="Freeform 18" id="18"/>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FFFFFF"/>
              </a:solidFill>
            </p:spPr>
          </p:sp>
          <p:sp>
            <p:nvSpPr>
              <p:cNvPr name="TextBox 19" id="19"/>
              <p:cNvSpPr txBox="true"/>
              <p:nvPr/>
            </p:nvSpPr>
            <p:spPr>
              <a:xfrm>
                <a:off x="0" y="0"/>
                <a:ext cx="435740" cy="430274"/>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62C49"/>
                    </a:solidFill>
                    <a:latin typeface="Montserrat Bold"/>
                    <a:ea typeface="Montserrat Bold"/>
                    <a:cs typeface="Montserrat Bold"/>
                    <a:sym typeface="Montserrat Bold"/>
                  </a:rPr>
                  <a:t>01</a:t>
                </a:r>
              </a:p>
            </p:txBody>
          </p:sp>
        </p:grpSp>
        <p:sp>
          <p:nvSpPr>
            <p:cNvPr name="TextBox 20" id="20"/>
            <p:cNvSpPr txBox="true"/>
            <p:nvPr/>
          </p:nvSpPr>
          <p:spPr>
            <a:xfrm rot="0">
              <a:off x="578241" y="1485518"/>
              <a:ext cx="4692471" cy="1438338"/>
            </a:xfrm>
            <a:prstGeom prst="rect">
              <a:avLst/>
            </a:prstGeom>
          </p:spPr>
          <p:txBody>
            <a:bodyPr anchor="t" rtlCol="false" tIns="0" lIns="0" bIns="0" rIns="0">
              <a:spAutoFit/>
            </a:bodyPr>
            <a:lstStyle/>
            <a:p>
              <a:pPr algn="ctr" marL="0" indent="0" lvl="0">
                <a:lnSpc>
                  <a:spcPts val="2905"/>
                </a:lnSpc>
                <a:spcBef>
                  <a:spcPct val="0"/>
                </a:spcBef>
              </a:pPr>
              <a:r>
                <a:rPr lang="en-US" b="true" sz="2075" spc="45">
                  <a:solidFill>
                    <a:srgbClr val="062C49"/>
                  </a:solidFill>
                  <a:latin typeface="Montserrat Bold"/>
                  <a:ea typeface="Montserrat Bold"/>
                  <a:cs typeface="Montserrat Bold"/>
                  <a:sym typeface="Montserrat Bold"/>
                </a:rPr>
                <a:t>DECISION TREE, RANDOM FOREST, KNN, SVM </a:t>
              </a:r>
            </a:p>
          </p:txBody>
        </p:sp>
        <p:sp>
          <p:nvSpPr>
            <p:cNvPr name="TextBox 21" id="21"/>
            <p:cNvSpPr txBox="true"/>
            <p:nvPr/>
          </p:nvSpPr>
          <p:spPr>
            <a:xfrm rot="0">
              <a:off x="532070" y="2942607"/>
              <a:ext cx="4692471" cy="2859167"/>
            </a:xfrm>
            <a:prstGeom prst="rect">
              <a:avLst/>
            </a:prstGeom>
          </p:spPr>
          <p:txBody>
            <a:bodyPr anchor="t" rtlCol="false" tIns="0" lIns="0" bIns="0" rIns="0">
              <a:spAutoFit/>
            </a:bodyPr>
            <a:lstStyle/>
            <a:p>
              <a:pPr algn="ctr">
                <a:lnSpc>
                  <a:spcPts val="2867"/>
                </a:lnSpc>
                <a:spcBef>
                  <a:spcPct val="0"/>
                </a:spcBef>
              </a:pPr>
              <a:r>
                <a:rPr lang="en-US" sz="2047">
                  <a:solidFill>
                    <a:srgbClr val="000000"/>
                  </a:solidFill>
                  <a:latin typeface="Canva Sans"/>
                  <a:ea typeface="Canva Sans"/>
                  <a:cs typeface="Canva Sans"/>
                  <a:sym typeface="Canva Sans"/>
                </a:rPr>
                <a:t> Dữ liệu sử dụng cho mô hình này thường là tập dữ liệu đã gán nhãn (labelled). Mô hình sẽ học từ tập huấn luyện để dự đoán nhãn cho dữ liệu mới.</a:t>
              </a:r>
            </a:p>
          </p:txBody>
        </p:sp>
      </p:grpSp>
      <p:grpSp>
        <p:nvGrpSpPr>
          <p:cNvPr name="Group 22" id="22"/>
          <p:cNvGrpSpPr/>
          <p:nvPr/>
        </p:nvGrpSpPr>
        <p:grpSpPr>
          <a:xfrm rot="0">
            <a:off x="6891596" y="3377197"/>
            <a:ext cx="4431046" cy="4779799"/>
            <a:chOff x="0" y="0"/>
            <a:chExt cx="5908061" cy="6373066"/>
          </a:xfrm>
        </p:grpSpPr>
        <p:grpSp>
          <p:nvGrpSpPr>
            <p:cNvPr name="Group 23" id="23"/>
            <p:cNvGrpSpPr/>
            <p:nvPr/>
          </p:nvGrpSpPr>
          <p:grpSpPr>
            <a:xfrm rot="0">
              <a:off x="0" y="1082377"/>
              <a:ext cx="5908061" cy="5290689"/>
              <a:chOff x="0" y="0"/>
              <a:chExt cx="1320076" cy="1182133"/>
            </a:xfrm>
          </p:grpSpPr>
          <p:sp>
            <p:nvSpPr>
              <p:cNvPr name="Freeform 24" id="24"/>
              <p:cNvSpPr/>
              <p:nvPr/>
            </p:nvSpPr>
            <p:spPr>
              <a:xfrm flipH="false" flipV="false" rot="0">
                <a:off x="0" y="0"/>
                <a:ext cx="1320076" cy="1182133"/>
              </a:xfrm>
              <a:custGeom>
                <a:avLst/>
                <a:gdLst/>
                <a:ahLst/>
                <a:cxnLst/>
                <a:rect r="r" b="b" t="t" l="l"/>
                <a:pathLst>
                  <a:path h="1182133" w="1320076">
                    <a:moveTo>
                      <a:pt x="62899" y="0"/>
                    </a:moveTo>
                    <a:lnTo>
                      <a:pt x="1257177" y="0"/>
                    </a:lnTo>
                    <a:cubicBezTo>
                      <a:pt x="1273859" y="0"/>
                      <a:pt x="1289858" y="6627"/>
                      <a:pt x="1301654" y="18423"/>
                    </a:cubicBezTo>
                    <a:cubicBezTo>
                      <a:pt x="1313450" y="30219"/>
                      <a:pt x="1320076" y="46217"/>
                      <a:pt x="1320076" y="62899"/>
                    </a:cubicBezTo>
                    <a:lnTo>
                      <a:pt x="1320076" y="1119234"/>
                    </a:lnTo>
                    <a:cubicBezTo>
                      <a:pt x="1320076" y="1135916"/>
                      <a:pt x="1313450" y="1151914"/>
                      <a:pt x="1301654" y="1163710"/>
                    </a:cubicBezTo>
                    <a:cubicBezTo>
                      <a:pt x="1289858" y="1175506"/>
                      <a:pt x="1273859" y="1182133"/>
                      <a:pt x="1257177" y="1182133"/>
                    </a:cubicBezTo>
                    <a:lnTo>
                      <a:pt x="62899" y="1182133"/>
                    </a:lnTo>
                    <a:cubicBezTo>
                      <a:pt x="46217" y="1182133"/>
                      <a:pt x="30219" y="1175506"/>
                      <a:pt x="18423" y="1163710"/>
                    </a:cubicBezTo>
                    <a:cubicBezTo>
                      <a:pt x="6627" y="1151914"/>
                      <a:pt x="0" y="1135916"/>
                      <a:pt x="0" y="1119234"/>
                    </a:cubicBezTo>
                    <a:lnTo>
                      <a:pt x="0" y="62899"/>
                    </a:lnTo>
                    <a:cubicBezTo>
                      <a:pt x="0" y="46217"/>
                      <a:pt x="6627" y="30219"/>
                      <a:pt x="18423" y="18423"/>
                    </a:cubicBezTo>
                    <a:cubicBezTo>
                      <a:pt x="30219" y="6627"/>
                      <a:pt x="46217" y="0"/>
                      <a:pt x="62899" y="0"/>
                    </a:cubicBezTo>
                    <a:close/>
                  </a:path>
                </a:pathLst>
              </a:custGeom>
              <a:solidFill>
                <a:srgbClr val="FFFFFF"/>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5" id="25"/>
              <p:cNvSpPr txBox="true"/>
              <p:nvPr/>
            </p:nvSpPr>
            <p:spPr>
              <a:xfrm>
                <a:off x="0" y="-38100"/>
                <a:ext cx="1320076" cy="1220233"/>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978943" y="0"/>
              <a:ext cx="1950175" cy="2080224"/>
              <a:chOff x="0" y="0"/>
              <a:chExt cx="435740" cy="464798"/>
            </a:xfrm>
          </p:grpSpPr>
          <p:sp>
            <p:nvSpPr>
              <p:cNvPr name="Freeform 27" id="27"/>
              <p:cNvSpPr/>
              <p:nvPr/>
            </p:nvSpPr>
            <p:spPr>
              <a:xfrm flipH="false" flipV="false" rot="0">
                <a:off x="0" y="0"/>
                <a:ext cx="435740" cy="464798"/>
              </a:xfrm>
              <a:custGeom>
                <a:avLst/>
                <a:gdLst/>
                <a:ahLst/>
                <a:cxnLst/>
                <a:rect r="r" b="b" t="t" l="l"/>
                <a:pathLst>
                  <a:path h="464798" w="435740">
                    <a:moveTo>
                      <a:pt x="0" y="0"/>
                    </a:moveTo>
                    <a:lnTo>
                      <a:pt x="435740" y="0"/>
                    </a:lnTo>
                    <a:lnTo>
                      <a:pt x="435740" y="464798"/>
                    </a:lnTo>
                    <a:lnTo>
                      <a:pt x="0" y="464798"/>
                    </a:lnTo>
                    <a:close/>
                  </a:path>
                </a:pathLst>
              </a:custGeom>
              <a:solidFill>
                <a:srgbClr val="FFFFFF"/>
              </a:solidFill>
            </p:spPr>
          </p:sp>
          <p:sp>
            <p:nvSpPr>
              <p:cNvPr name="TextBox 28" id="28"/>
              <p:cNvSpPr txBox="true"/>
              <p:nvPr/>
            </p:nvSpPr>
            <p:spPr>
              <a:xfrm>
                <a:off x="0" y="0"/>
                <a:ext cx="435740" cy="464798"/>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62C49"/>
                    </a:solidFill>
                    <a:latin typeface="Montserrat Bold"/>
                    <a:ea typeface="Montserrat Bold"/>
                    <a:cs typeface="Montserrat Bold"/>
                    <a:sym typeface="Montserrat Bold"/>
                  </a:rPr>
                  <a:t>02</a:t>
                </a:r>
              </a:p>
            </p:txBody>
          </p:sp>
        </p:grpSp>
        <p:sp>
          <p:nvSpPr>
            <p:cNvPr name="TextBox 29" id="29"/>
            <p:cNvSpPr txBox="true"/>
            <p:nvPr/>
          </p:nvSpPr>
          <p:spPr>
            <a:xfrm rot="0">
              <a:off x="626880" y="1636238"/>
              <a:ext cx="4654302" cy="1426949"/>
            </a:xfrm>
            <a:prstGeom prst="rect">
              <a:avLst/>
            </a:prstGeom>
          </p:spPr>
          <p:txBody>
            <a:bodyPr anchor="t" rtlCol="false" tIns="0" lIns="0" bIns="0" rIns="0">
              <a:spAutoFit/>
            </a:bodyPr>
            <a:lstStyle/>
            <a:p>
              <a:pPr algn="ctr">
                <a:lnSpc>
                  <a:spcPts val="2882"/>
                </a:lnSpc>
              </a:pPr>
              <a:r>
                <a:rPr lang="en-US" b="true" sz="2058" spc="45">
                  <a:solidFill>
                    <a:srgbClr val="062C49"/>
                  </a:solidFill>
                  <a:latin typeface="Montserrat Bold"/>
                  <a:ea typeface="Montserrat Bold"/>
                  <a:cs typeface="Montserrat Bold"/>
                  <a:sym typeface="Montserrat Bold"/>
                </a:rPr>
                <a:t>K-MEANS, HIERARCHICAL, EM</a:t>
              </a:r>
            </a:p>
            <a:p>
              <a:pPr algn="ctr" marL="0" indent="0" lvl="0">
                <a:lnSpc>
                  <a:spcPts val="2882"/>
                </a:lnSpc>
                <a:spcBef>
                  <a:spcPct val="0"/>
                </a:spcBef>
              </a:pPr>
            </a:p>
          </p:txBody>
        </p:sp>
        <p:sp>
          <p:nvSpPr>
            <p:cNvPr name="TextBox 30" id="30"/>
            <p:cNvSpPr txBox="true"/>
            <p:nvPr/>
          </p:nvSpPr>
          <p:spPr>
            <a:xfrm rot="0">
              <a:off x="606385" y="2876231"/>
              <a:ext cx="4654302" cy="2836297"/>
            </a:xfrm>
            <a:prstGeom prst="rect">
              <a:avLst/>
            </a:prstGeom>
          </p:spPr>
          <p:txBody>
            <a:bodyPr anchor="t" rtlCol="false" tIns="0" lIns="0" bIns="0" rIns="0">
              <a:spAutoFit/>
            </a:bodyPr>
            <a:lstStyle/>
            <a:p>
              <a:pPr algn="ctr">
                <a:lnSpc>
                  <a:spcPts val="2843"/>
                </a:lnSpc>
                <a:spcBef>
                  <a:spcPct val="0"/>
                </a:spcBef>
              </a:pPr>
              <a:r>
                <a:rPr lang="en-US" sz="2031">
                  <a:solidFill>
                    <a:srgbClr val="000000"/>
                  </a:solidFill>
                  <a:latin typeface="Canva Sans"/>
                  <a:ea typeface="Canva Sans"/>
                  <a:cs typeface="Canva Sans"/>
                  <a:sym typeface="Canva Sans"/>
                </a:rPr>
                <a:t>Dữ liệu đầu vào không có nhãn. Mô hình sẽ tìm ra cấu trúc tiềm ẩn trong dữ liệu và chia thành các nhóm (cụm) dựa trên sự tương đồng.</a:t>
              </a:r>
            </a:p>
          </p:txBody>
        </p:sp>
      </p:grpSp>
      <p:grpSp>
        <p:nvGrpSpPr>
          <p:cNvPr name="Group 31" id="31"/>
          <p:cNvGrpSpPr/>
          <p:nvPr/>
        </p:nvGrpSpPr>
        <p:grpSpPr>
          <a:xfrm rot="0">
            <a:off x="12287498" y="3377197"/>
            <a:ext cx="4541146" cy="4779799"/>
            <a:chOff x="0" y="0"/>
            <a:chExt cx="6054861" cy="6373066"/>
          </a:xfrm>
        </p:grpSpPr>
        <p:grpSp>
          <p:nvGrpSpPr>
            <p:cNvPr name="Group 32" id="32"/>
            <p:cNvGrpSpPr/>
            <p:nvPr/>
          </p:nvGrpSpPr>
          <p:grpSpPr>
            <a:xfrm rot="0">
              <a:off x="0" y="950918"/>
              <a:ext cx="6054861" cy="5422148"/>
              <a:chOff x="0" y="0"/>
              <a:chExt cx="1320076" cy="1182133"/>
            </a:xfrm>
          </p:grpSpPr>
          <p:sp>
            <p:nvSpPr>
              <p:cNvPr name="Freeform 33" id="33"/>
              <p:cNvSpPr/>
              <p:nvPr/>
            </p:nvSpPr>
            <p:spPr>
              <a:xfrm flipH="false" flipV="false" rot="0">
                <a:off x="0" y="0"/>
                <a:ext cx="1320076" cy="1182133"/>
              </a:xfrm>
              <a:custGeom>
                <a:avLst/>
                <a:gdLst/>
                <a:ahLst/>
                <a:cxnLst/>
                <a:rect r="r" b="b" t="t" l="l"/>
                <a:pathLst>
                  <a:path h="1182133" w="1320076">
                    <a:moveTo>
                      <a:pt x="61374" y="0"/>
                    </a:moveTo>
                    <a:lnTo>
                      <a:pt x="1258702" y="0"/>
                    </a:lnTo>
                    <a:cubicBezTo>
                      <a:pt x="1292598" y="0"/>
                      <a:pt x="1320076" y="27478"/>
                      <a:pt x="1320076" y="61374"/>
                    </a:cubicBezTo>
                    <a:lnTo>
                      <a:pt x="1320076" y="1120759"/>
                    </a:lnTo>
                    <a:cubicBezTo>
                      <a:pt x="1320076" y="1137036"/>
                      <a:pt x="1313610" y="1152647"/>
                      <a:pt x="1302100" y="1164157"/>
                    </a:cubicBezTo>
                    <a:cubicBezTo>
                      <a:pt x="1290591" y="1175667"/>
                      <a:pt x="1274980" y="1182133"/>
                      <a:pt x="1258702" y="1182133"/>
                    </a:cubicBezTo>
                    <a:lnTo>
                      <a:pt x="61374" y="1182133"/>
                    </a:lnTo>
                    <a:cubicBezTo>
                      <a:pt x="27478" y="1182133"/>
                      <a:pt x="0" y="1154655"/>
                      <a:pt x="0" y="1120759"/>
                    </a:cubicBezTo>
                    <a:lnTo>
                      <a:pt x="0" y="61374"/>
                    </a:lnTo>
                    <a:cubicBezTo>
                      <a:pt x="0" y="27478"/>
                      <a:pt x="27478" y="0"/>
                      <a:pt x="61374" y="0"/>
                    </a:cubicBezTo>
                    <a:close/>
                  </a:path>
                </a:pathLst>
              </a:custGeom>
              <a:solidFill>
                <a:srgbClr val="FFFFFF"/>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34" id="34"/>
              <p:cNvSpPr txBox="true"/>
              <p:nvPr/>
            </p:nvSpPr>
            <p:spPr>
              <a:xfrm>
                <a:off x="0" y="-38100"/>
                <a:ext cx="1320076" cy="1220233"/>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028114" y="0"/>
              <a:ext cx="1998632" cy="1973558"/>
              <a:chOff x="0" y="0"/>
              <a:chExt cx="435740" cy="430274"/>
            </a:xfrm>
          </p:grpSpPr>
          <p:sp>
            <p:nvSpPr>
              <p:cNvPr name="Freeform 36" id="36"/>
              <p:cNvSpPr/>
              <p:nvPr/>
            </p:nvSpPr>
            <p:spPr>
              <a:xfrm flipH="false" flipV="false" rot="0">
                <a:off x="0" y="0"/>
                <a:ext cx="435740" cy="430274"/>
              </a:xfrm>
              <a:custGeom>
                <a:avLst/>
                <a:gdLst/>
                <a:ahLst/>
                <a:cxnLst/>
                <a:rect r="r" b="b" t="t" l="l"/>
                <a:pathLst>
                  <a:path h="430274" w="435740">
                    <a:moveTo>
                      <a:pt x="0" y="0"/>
                    </a:moveTo>
                    <a:lnTo>
                      <a:pt x="435740" y="0"/>
                    </a:lnTo>
                    <a:lnTo>
                      <a:pt x="435740" y="430274"/>
                    </a:lnTo>
                    <a:lnTo>
                      <a:pt x="0" y="430274"/>
                    </a:lnTo>
                    <a:close/>
                  </a:path>
                </a:pathLst>
              </a:custGeom>
              <a:solidFill>
                <a:srgbClr val="FFFFFF"/>
              </a:solidFill>
            </p:spPr>
          </p:sp>
          <p:sp>
            <p:nvSpPr>
              <p:cNvPr name="TextBox 37" id="37"/>
              <p:cNvSpPr txBox="true"/>
              <p:nvPr/>
            </p:nvSpPr>
            <p:spPr>
              <a:xfrm>
                <a:off x="0" y="0"/>
                <a:ext cx="435740" cy="430274"/>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62C49"/>
                    </a:solidFill>
                    <a:latin typeface="Montserrat Bold"/>
                    <a:ea typeface="Montserrat Bold"/>
                    <a:cs typeface="Montserrat Bold"/>
                    <a:sym typeface="Montserrat Bold"/>
                  </a:rPr>
                  <a:t>03</a:t>
                </a:r>
              </a:p>
            </p:txBody>
          </p:sp>
        </p:grpSp>
        <p:sp>
          <p:nvSpPr>
            <p:cNvPr name="TextBox 38" id="38"/>
            <p:cNvSpPr txBox="true"/>
            <p:nvPr/>
          </p:nvSpPr>
          <p:spPr>
            <a:xfrm rot="0">
              <a:off x="745274" y="1578076"/>
              <a:ext cx="4769949" cy="1461458"/>
            </a:xfrm>
            <a:prstGeom prst="rect">
              <a:avLst/>
            </a:prstGeom>
          </p:spPr>
          <p:txBody>
            <a:bodyPr anchor="t" rtlCol="false" tIns="0" lIns="0" bIns="0" rIns="0">
              <a:spAutoFit/>
            </a:bodyPr>
            <a:lstStyle/>
            <a:p>
              <a:pPr algn="l">
                <a:lnSpc>
                  <a:spcPts val="2953"/>
                </a:lnSpc>
              </a:pPr>
              <a:r>
                <a:rPr lang="en-US" sz="2109" spc="46" b="true">
                  <a:solidFill>
                    <a:srgbClr val="062C49"/>
                  </a:solidFill>
                  <a:latin typeface="Montserrat Bold"/>
                  <a:ea typeface="Montserrat Bold"/>
                  <a:cs typeface="Montserrat Bold"/>
                  <a:sym typeface="Montserrat Bold"/>
                </a:rPr>
                <a:t>APRIORI, FP-GROWTH</a:t>
              </a:r>
            </a:p>
            <a:p>
              <a:pPr algn="l">
                <a:lnSpc>
                  <a:spcPts val="2953"/>
                </a:lnSpc>
              </a:pPr>
            </a:p>
            <a:p>
              <a:pPr algn="l" marL="0" indent="0" lvl="0">
                <a:lnSpc>
                  <a:spcPts val="2953"/>
                </a:lnSpc>
                <a:spcBef>
                  <a:spcPct val="0"/>
                </a:spcBef>
              </a:pPr>
            </a:p>
          </p:txBody>
        </p:sp>
        <p:sp>
          <p:nvSpPr>
            <p:cNvPr name="TextBox 39" id="39"/>
            <p:cNvSpPr txBox="true"/>
            <p:nvPr/>
          </p:nvSpPr>
          <p:spPr>
            <a:xfrm rot="0">
              <a:off x="642456" y="2671408"/>
              <a:ext cx="4769949" cy="1919908"/>
            </a:xfrm>
            <a:prstGeom prst="rect">
              <a:avLst/>
            </a:prstGeom>
          </p:spPr>
          <p:txBody>
            <a:bodyPr anchor="t" rtlCol="false" tIns="0" lIns="0" bIns="0" rIns="0">
              <a:spAutoFit/>
            </a:bodyPr>
            <a:lstStyle/>
            <a:p>
              <a:pPr algn="ctr">
                <a:lnSpc>
                  <a:spcPts val="2914"/>
                </a:lnSpc>
                <a:spcBef>
                  <a:spcPct val="0"/>
                </a:spcBef>
              </a:pPr>
              <a:r>
                <a:rPr lang="en-US" sz="2081">
                  <a:solidFill>
                    <a:srgbClr val="000000"/>
                  </a:solidFill>
                  <a:latin typeface="Canva Sans"/>
                  <a:ea typeface="Canva Sans"/>
                  <a:cs typeface="Canva Sans"/>
                  <a:sym typeface="Canva Sans"/>
                </a:rPr>
                <a:t> </a:t>
              </a:r>
              <a:r>
                <a:rPr lang="en-US" sz="2081">
                  <a:solidFill>
                    <a:srgbClr val="000000"/>
                  </a:solidFill>
                  <a:latin typeface="Canva Sans"/>
                  <a:ea typeface="Canva Sans"/>
                  <a:cs typeface="Canva Sans"/>
                  <a:sym typeface="Canva Sans"/>
                </a:rPr>
                <a:t>Dữ liệu thường ở dạng danh mục (nominal). Dùng khi cần khám phá mối quan hệ giữa các mục dữ liệu</a:t>
              </a:r>
            </a:p>
          </p:txBody>
        </p:sp>
      </p:grpSp>
      <p:sp>
        <p:nvSpPr>
          <p:cNvPr name="Freeform 40" id="40"/>
          <p:cNvSpPr/>
          <p:nvPr/>
        </p:nvSpPr>
        <p:spPr>
          <a:xfrm flipH="false" flipV="false" rot="0">
            <a:off x="14325746" y="-1051753"/>
            <a:ext cx="4714942" cy="4714942"/>
          </a:xfrm>
          <a:custGeom>
            <a:avLst/>
            <a:gdLst/>
            <a:ahLst/>
            <a:cxnLst/>
            <a:rect r="r" b="b" t="t" l="l"/>
            <a:pathLst>
              <a:path h="4714942" w="4714942">
                <a:moveTo>
                  <a:pt x="0" y="0"/>
                </a:moveTo>
                <a:lnTo>
                  <a:pt x="4714942" y="0"/>
                </a:lnTo>
                <a:lnTo>
                  <a:pt x="4714942" y="4714943"/>
                </a:lnTo>
                <a:lnTo>
                  <a:pt x="0" y="4714943"/>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Freeform 41" id="41"/>
          <p:cNvSpPr/>
          <p:nvPr/>
        </p:nvSpPr>
        <p:spPr>
          <a:xfrm flipH="false" flipV="false" rot="0">
            <a:off x="14442164" y="-935335"/>
            <a:ext cx="4714942" cy="4714942"/>
          </a:xfrm>
          <a:custGeom>
            <a:avLst/>
            <a:gdLst/>
            <a:ahLst/>
            <a:cxnLst/>
            <a:rect r="r" b="b" t="t" l="l"/>
            <a:pathLst>
              <a:path h="4714942" w="4714942">
                <a:moveTo>
                  <a:pt x="0" y="0"/>
                </a:moveTo>
                <a:lnTo>
                  <a:pt x="4714943" y="0"/>
                </a:lnTo>
                <a:lnTo>
                  <a:pt x="4714943" y="4714943"/>
                </a:lnTo>
                <a:lnTo>
                  <a:pt x="0" y="4714943"/>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TextBox 42" id="42"/>
          <p:cNvSpPr txBox="true"/>
          <p:nvPr/>
        </p:nvSpPr>
        <p:spPr>
          <a:xfrm rot="0">
            <a:off x="14581825" y="9680339"/>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Tăng Phương Thảo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590449" y="9258300"/>
            <a:ext cx="15717833" cy="19050"/>
          </a:xfrm>
          <a:prstGeom prst="line">
            <a:avLst/>
          </a:prstGeom>
          <a:ln cap="flat" w="28575">
            <a:solidFill>
              <a:srgbClr val="64DBFF"/>
            </a:solidFill>
            <a:prstDash val="solid"/>
            <a:headEnd type="none" len="sm" w="sm"/>
            <a:tailEnd type="none" len="sm" w="sm"/>
          </a:ln>
        </p:spPr>
      </p:sp>
      <p:grpSp>
        <p:nvGrpSpPr>
          <p:cNvPr name="Group 5" id="5"/>
          <p:cNvGrpSpPr/>
          <p:nvPr/>
        </p:nvGrpSpPr>
        <p:grpSpPr>
          <a:xfrm rot="0">
            <a:off x="9982757" y="9290200"/>
            <a:ext cx="286001" cy="2860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801628" y="268826"/>
            <a:ext cx="5537740" cy="1444651"/>
          </a:xfrm>
          <a:prstGeom prst="rect">
            <a:avLst/>
          </a:prstGeom>
        </p:spPr>
        <p:txBody>
          <a:bodyPr anchor="t" rtlCol="false" tIns="0" lIns="0" bIns="0" rIns="0">
            <a:spAutoFit/>
          </a:bodyPr>
          <a:lstStyle/>
          <a:p>
            <a:pPr algn="l">
              <a:lnSpc>
                <a:spcPts val="11198"/>
              </a:lnSpc>
            </a:pPr>
            <a:r>
              <a:rPr lang="en-US" sz="7998" b="true">
                <a:solidFill>
                  <a:srgbClr val="FFFFFF"/>
                </a:solidFill>
                <a:latin typeface="Poppins Ultra-Bold"/>
                <a:ea typeface="Poppins Ultra-Bold"/>
                <a:cs typeface="Poppins Ultra-Bold"/>
                <a:sym typeface="Poppins Ultra-Bold"/>
              </a:rPr>
              <a:t>TỔNG KẾT</a:t>
            </a:r>
          </a:p>
        </p:txBody>
      </p:sp>
      <p:sp>
        <p:nvSpPr>
          <p:cNvPr name="Freeform 9" id="9"/>
          <p:cNvSpPr/>
          <p:nvPr/>
        </p:nvSpPr>
        <p:spPr>
          <a:xfrm flipH="false" flipV="false" rot="0">
            <a:off x="272122" y="2193756"/>
            <a:ext cx="15928090" cy="3232762"/>
          </a:xfrm>
          <a:custGeom>
            <a:avLst/>
            <a:gdLst/>
            <a:ahLst/>
            <a:cxnLst/>
            <a:rect r="r" b="b" t="t" l="l"/>
            <a:pathLst>
              <a:path h="3232762" w="15928090">
                <a:moveTo>
                  <a:pt x="0" y="0"/>
                </a:moveTo>
                <a:lnTo>
                  <a:pt x="15928091" y="0"/>
                </a:lnTo>
                <a:lnTo>
                  <a:pt x="15928091" y="3232762"/>
                </a:lnTo>
                <a:lnTo>
                  <a:pt x="0" y="3232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2446741"/>
            <a:ext cx="14811587" cy="3068770"/>
          </a:xfrm>
          <a:prstGeom prst="rect">
            <a:avLst/>
          </a:prstGeom>
        </p:spPr>
        <p:txBody>
          <a:bodyPr anchor="t" rtlCol="false" tIns="0" lIns="0" bIns="0" rIns="0">
            <a:spAutoFit/>
          </a:bodyPr>
          <a:lstStyle/>
          <a:p>
            <a:pPr algn="l" marL="633081" indent="-316541" lvl="1">
              <a:lnSpc>
                <a:spcPts val="4105"/>
              </a:lnSpc>
              <a:buFont typeface="Arial"/>
              <a:buChar char="•"/>
            </a:pPr>
            <a:r>
              <a:rPr lang="en-US" b="true" sz="2932" spc="293">
                <a:solidFill>
                  <a:srgbClr val="FFFFFF"/>
                </a:solidFill>
                <a:latin typeface="Muli Bold"/>
                <a:ea typeface="Muli Bold"/>
                <a:cs typeface="Muli Bold"/>
                <a:sym typeface="Muli Bold"/>
              </a:rPr>
              <a:t>Hiểu biết nền tảng về Kho dữ liệu </a:t>
            </a:r>
          </a:p>
          <a:p>
            <a:pPr algn="l" marL="633081" indent="-316541" lvl="1">
              <a:lnSpc>
                <a:spcPts val="4105"/>
              </a:lnSpc>
              <a:buFont typeface="Arial"/>
              <a:buChar char="•"/>
            </a:pPr>
            <a:r>
              <a:rPr lang="en-US" b="true" sz="2932" spc="293">
                <a:solidFill>
                  <a:srgbClr val="FFFFFF"/>
                </a:solidFill>
                <a:latin typeface="Muli Bold"/>
                <a:ea typeface="Muli Bold"/>
                <a:cs typeface="Muli Bold"/>
                <a:sym typeface="Muli Bold"/>
              </a:rPr>
              <a:t>Nắm vững các kỹ thuật Khai phá dữ liệu , thành thạo cách demo thuật toán trên Orange và Weka</a:t>
            </a:r>
          </a:p>
          <a:p>
            <a:pPr algn="l" marL="633081" indent="-316541" lvl="1">
              <a:lnSpc>
                <a:spcPts val="4105"/>
              </a:lnSpc>
              <a:buFont typeface="Arial"/>
              <a:buChar char="•"/>
            </a:pPr>
            <a:r>
              <a:rPr lang="en-US" b="true" sz="2932" spc="293">
                <a:solidFill>
                  <a:srgbClr val="FFFFFF"/>
                </a:solidFill>
                <a:latin typeface="Muli Bold"/>
                <a:ea typeface="Muli Bold"/>
                <a:cs typeface="Muli Bold"/>
                <a:sym typeface="Muli Bold"/>
              </a:rPr>
              <a:t>Nắm rõ được kỹ năng đánh giá mô hình</a:t>
            </a:r>
          </a:p>
          <a:p>
            <a:pPr algn="l" marL="633081" indent="-316541" lvl="1">
              <a:lnSpc>
                <a:spcPts val="4105"/>
              </a:lnSpc>
              <a:buFont typeface="Arial"/>
              <a:buChar char="•"/>
            </a:pPr>
            <a:r>
              <a:rPr lang="en-US" b="true" sz="2932" spc="293">
                <a:solidFill>
                  <a:srgbClr val="FFFFFF"/>
                </a:solidFill>
                <a:latin typeface="Muli Bold"/>
                <a:ea typeface="Muli Bold"/>
                <a:cs typeface="Muli Bold"/>
                <a:sym typeface="Muli Bold"/>
              </a:rPr>
              <a:t>Ứng dụng thuật toán vào thực tế</a:t>
            </a:r>
          </a:p>
          <a:p>
            <a:pPr algn="l">
              <a:lnSpc>
                <a:spcPts val="4105"/>
              </a:lnSpc>
            </a:pPr>
          </a:p>
        </p:txBody>
      </p:sp>
      <p:sp>
        <p:nvSpPr>
          <p:cNvPr name="Freeform 11" id="11"/>
          <p:cNvSpPr/>
          <p:nvPr/>
        </p:nvSpPr>
        <p:spPr>
          <a:xfrm flipH="false" flipV="false" rot="0">
            <a:off x="5613250" y="6060300"/>
            <a:ext cx="11172109" cy="2267489"/>
          </a:xfrm>
          <a:custGeom>
            <a:avLst/>
            <a:gdLst/>
            <a:ahLst/>
            <a:cxnLst/>
            <a:rect r="r" b="b" t="t" l="l"/>
            <a:pathLst>
              <a:path h="2267489" w="11172109">
                <a:moveTo>
                  <a:pt x="0" y="0"/>
                </a:moveTo>
                <a:lnTo>
                  <a:pt x="11172110" y="0"/>
                </a:lnTo>
                <a:lnTo>
                  <a:pt x="11172110" y="2267489"/>
                </a:lnTo>
                <a:lnTo>
                  <a:pt x="0" y="22674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198398" y="6659785"/>
            <a:ext cx="10001815" cy="1011370"/>
          </a:xfrm>
          <a:prstGeom prst="rect">
            <a:avLst/>
          </a:prstGeom>
        </p:spPr>
        <p:txBody>
          <a:bodyPr anchor="t" rtlCol="false" tIns="0" lIns="0" bIns="0" rIns="0">
            <a:spAutoFit/>
          </a:bodyPr>
          <a:lstStyle/>
          <a:p>
            <a:pPr algn="l" marL="633081" indent="-316541" lvl="1">
              <a:lnSpc>
                <a:spcPts val="4105"/>
              </a:lnSpc>
              <a:buFont typeface="Arial"/>
              <a:buChar char="•"/>
            </a:pPr>
            <a:r>
              <a:rPr lang="en-US" b="true" sz="2932" spc="293">
                <a:solidFill>
                  <a:srgbClr val="FFFFFF"/>
                </a:solidFill>
                <a:latin typeface="Muli Bold"/>
                <a:ea typeface="Muli Bold"/>
                <a:cs typeface="Muli Bold"/>
                <a:sym typeface="Muli Bold"/>
              </a:rPr>
              <a:t>Khó khăn trong việc tìm dữ liệu phù hợp với từng thuật toán</a:t>
            </a:r>
          </a:p>
        </p:txBody>
      </p:sp>
      <p:sp>
        <p:nvSpPr>
          <p:cNvPr name="TextBox 13" id="13"/>
          <p:cNvSpPr txBox="true"/>
          <p:nvPr/>
        </p:nvSpPr>
        <p:spPr>
          <a:xfrm rot="0">
            <a:off x="14429425" y="9527939"/>
            <a:ext cx="4154882"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Tăng Phương Thảo</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23699" y="2643434"/>
            <a:ext cx="20109511" cy="5321871"/>
            <a:chOff x="0" y="0"/>
            <a:chExt cx="5296332" cy="1401645"/>
          </a:xfrm>
        </p:grpSpPr>
        <p:sp>
          <p:nvSpPr>
            <p:cNvPr name="Freeform 4" id="4"/>
            <p:cNvSpPr/>
            <p:nvPr/>
          </p:nvSpPr>
          <p:spPr>
            <a:xfrm flipH="false" flipV="false" rot="0">
              <a:off x="0" y="0"/>
              <a:ext cx="5296332" cy="1401645"/>
            </a:xfrm>
            <a:custGeom>
              <a:avLst/>
              <a:gdLst/>
              <a:ahLst/>
              <a:cxnLst/>
              <a:rect r="r" b="b" t="t" l="l"/>
              <a:pathLst>
                <a:path h="1401645" w="5296332">
                  <a:moveTo>
                    <a:pt x="0" y="0"/>
                  </a:moveTo>
                  <a:lnTo>
                    <a:pt x="5296332" y="0"/>
                  </a:lnTo>
                  <a:lnTo>
                    <a:pt x="5296332" y="1401645"/>
                  </a:lnTo>
                  <a:lnTo>
                    <a:pt x="0" y="1401645"/>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296332" cy="143974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191334" y="7276624"/>
            <a:ext cx="454941" cy="529001"/>
          </a:xfrm>
          <a:custGeom>
            <a:avLst/>
            <a:gdLst/>
            <a:ahLst/>
            <a:cxnLst/>
            <a:rect r="r" b="b" t="t" l="l"/>
            <a:pathLst>
              <a:path h="529001" w="454941">
                <a:moveTo>
                  <a:pt x="0" y="0"/>
                </a:moveTo>
                <a:lnTo>
                  <a:pt x="454941" y="0"/>
                </a:lnTo>
                <a:lnTo>
                  <a:pt x="454941" y="529001"/>
                </a:lnTo>
                <a:lnTo>
                  <a:pt x="0" y="529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949969" y="2375928"/>
            <a:ext cx="5389372" cy="6508903"/>
            <a:chOff x="0" y="0"/>
            <a:chExt cx="834955" cy="1008399"/>
          </a:xfrm>
        </p:grpSpPr>
        <p:sp>
          <p:nvSpPr>
            <p:cNvPr name="Freeform 8" id="8"/>
            <p:cNvSpPr/>
            <p:nvPr/>
          </p:nvSpPr>
          <p:spPr>
            <a:xfrm flipH="false" flipV="false" rot="0">
              <a:off x="0" y="0"/>
              <a:ext cx="834955" cy="1008399"/>
            </a:xfrm>
            <a:custGeom>
              <a:avLst/>
              <a:gdLst/>
              <a:ahLst/>
              <a:cxnLst/>
              <a:rect r="r" b="b" t="t" l="l"/>
              <a:pathLst>
                <a:path h="1008399" w="834955">
                  <a:moveTo>
                    <a:pt x="114921" y="0"/>
                  </a:moveTo>
                  <a:lnTo>
                    <a:pt x="720033" y="0"/>
                  </a:lnTo>
                  <a:cubicBezTo>
                    <a:pt x="750512" y="0"/>
                    <a:pt x="779743" y="12108"/>
                    <a:pt x="801295" y="33660"/>
                  </a:cubicBezTo>
                  <a:cubicBezTo>
                    <a:pt x="822847" y="55212"/>
                    <a:pt x="834955" y="84442"/>
                    <a:pt x="834955" y="114921"/>
                  </a:cubicBezTo>
                  <a:lnTo>
                    <a:pt x="834955" y="893478"/>
                  </a:lnTo>
                  <a:cubicBezTo>
                    <a:pt x="834955" y="956947"/>
                    <a:pt x="783503" y="1008399"/>
                    <a:pt x="720033" y="1008399"/>
                  </a:cubicBezTo>
                  <a:lnTo>
                    <a:pt x="114921" y="1008399"/>
                  </a:lnTo>
                  <a:cubicBezTo>
                    <a:pt x="84442" y="1008399"/>
                    <a:pt x="55212" y="996292"/>
                    <a:pt x="33660" y="974740"/>
                  </a:cubicBezTo>
                  <a:cubicBezTo>
                    <a:pt x="12108" y="953188"/>
                    <a:pt x="0" y="923957"/>
                    <a:pt x="0" y="893478"/>
                  </a:cubicBezTo>
                  <a:lnTo>
                    <a:pt x="0" y="114921"/>
                  </a:lnTo>
                  <a:cubicBezTo>
                    <a:pt x="0" y="84442"/>
                    <a:pt x="12108" y="55212"/>
                    <a:pt x="33660" y="33660"/>
                  </a:cubicBezTo>
                  <a:cubicBezTo>
                    <a:pt x="55212" y="12108"/>
                    <a:pt x="84442" y="0"/>
                    <a:pt x="114921" y="0"/>
                  </a:cubicBezTo>
                  <a:close/>
                </a:path>
              </a:pathLst>
            </a:custGeom>
            <a:blipFill>
              <a:blip r:embed="rId5"/>
              <a:stretch>
                <a:fillRect l="-25953" t="0" r="-55319" b="0"/>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Freeform 9" id="9"/>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6">
              <a:alphaModFix amt="58000"/>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11" id="11"/>
          <p:cNvGrpSpPr/>
          <p:nvPr/>
        </p:nvGrpSpPr>
        <p:grpSpPr>
          <a:xfrm rot="0">
            <a:off x="14251134" y="9096249"/>
            <a:ext cx="286001" cy="2860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962500" y="7243309"/>
            <a:ext cx="3740996" cy="509905"/>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NHÓM 2</a:t>
            </a:r>
          </a:p>
        </p:txBody>
      </p:sp>
      <p:sp>
        <p:nvSpPr>
          <p:cNvPr name="TextBox 15" id="15"/>
          <p:cNvSpPr txBox="true"/>
          <p:nvPr/>
        </p:nvSpPr>
        <p:spPr>
          <a:xfrm rot="0">
            <a:off x="1441099" y="3786170"/>
            <a:ext cx="10105666" cy="3022369"/>
          </a:xfrm>
          <a:prstGeom prst="rect">
            <a:avLst/>
          </a:prstGeom>
        </p:spPr>
        <p:txBody>
          <a:bodyPr anchor="t" rtlCol="false" tIns="0" lIns="0" bIns="0" rIns="0">
            <a:spAutoFit/>
          </a:bodyPr>
          <a:lstStyle/>
          <a:p>
            <a:pPr algn="just">
              <a:lnSpc>
                <a:spcPts val="12687"/>
              </a:lnSpc>
            </a:pPr>
            <a:r>
              <a:rPr lang="en-US" sz="12199" b="true">
                <a:solidFill>
                  <a:srgbClr val="FFFFFF"/>
                </a:solidFill>
                <a:latin typeface="Poppins Bold"/>
                <a:ea typeface="Poppins Bold"/>
                <a:cs typeface="Poppins Bold"/>
                <a:sym typeface="Poppins Bold"/>
              </a:rPr>
              <a:t>THANKS</a:t>
            </a:r>
          </a:p>
          <a:p>
            <a:pPr algn="just">
              <a:lnSpc>
                <a:spcPts val="10038"/>
              </a:lnSpc>
            </a:pPr>
            <a:r>
              <a:rPr lang="en-US" sz="9652" b="true">
                <a:solidFill>
                  <a:srgbClr val="FFFFFF"/>
                </a:solidFill>
                <a:latin typeface="Poppins Bold"/>
                <a:ea typeface="Poppins Bold"/>
                <a:cs typeface="Poppins Bold"/>
                <a:sym typeface="Poppins Bold"/>
              </a:rPr>
              <a:t>FOR WATCHING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131915"/>
            <a:ext cx="19061212" cy="14295909"/>
          </a:xfrm>
          <a:custGeom>
            <a:avLst/>
            <a:gdLst/>
            <a:ahLst/>
            <a:cxnLst/>
            <a:rect r="r" b="b" t="t" l="l"/>
            <a:pathLst>
              <a:path h="14295909" w="19061212">
                <a:moveTo>
                  <a:pt x="0" y="0"/>
                </a:moveTo>
                <a:lnTo>
                  <a:pt x="19061212" y="0"/>
                </a:lnTo>
                <a:lnTo>
                  <a:pt x="19061212" y="14295909"/>
                </a:lnTo>
                <a:lnTo>
                  <a:pt x="0" y="14295909"/>
                </a:lnTo>
                <a:lnTo>
                  <a:pt x="0" y="0"/>
                </a:lnTo>
                <a:close/>
              </a:path>
            </a:pathLst>
          </a:custGeom>
          <a:blipFill>
            <a:blip r:embed="rId7">
              <a:alphaModFix amt="12000"/>
            </a:blip>
            <a:stretch>
              <a:fillRect l="0" t="0" r="0" b="0"/>
            </a:stretch>
          </a:blipFill>
        </p:spPr>
      </p:sp>
      <p:sp>
        <p:nvSpPr>
          <p:cNvPr name="TextBox 13" id="13"/>
          <p:cNvSpPr txBox="true"/>
          <p:nvPr/>
        </p:nvSpPr>
        <p:spPr>
          <a:xfrm rot="0">
            <a:off x="4075966" y="3681092"/>
            <a:ext cx="10318168" cy="2852934"/>
          </a:xfrm>
          <a:prstGeom prst="rect">
            <a:avLst/>
          </a:prstGeom>
        </p:spPr>
        <p:txBody>
          <a:bodyPr anchor="t" rtlCol="false" tIns="0" lIns="0" bIns="0" rIns="0">
            <a:spAutoFit/>
          </a:bodyPr>
          <a:lstStyle/>
          <a:p>
            <a:pPr algn="ctr">
              <a:lnSpc>
                <a:spcPts val="11375"/>
              </a:lnSpc>
            </a:pPr>
            <a:r>
              <a:rPr lang="en-US" b="true" sz="7199" spc="683">
                <a:solidFill>
                  <a:srgbClr val="FFFFFF"/>
                </a:solidFill>
                <a:latin typeface="Poppins Ultra-Bold"/>
                <a:ea typeface="Poppins Ultra-Bold"/>
                <a:cs typeface="Poppins Ultra-Bold"/>
                <a:sym typeface="Poppins Ultra-Bold"/>
              </a:rPr>
              <a:t>Thuật toán ID3 và Random Forest</a:t>
            </a:r>
          </a:p>
        </p:txBody>
      </p:sp>
      <p:sp>
        <p:nvSpPr>
          <p:cNvPr name="TextBox 14" id="14"/>
          <p:cNvSpPr txBox="true"/>
          <p:nvPr/>
        </p:nvSpPr>
        <p:spPr>
          <a:xfrm rot="0">
            <a:off x="14537135" y="9296526"/>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Huỳnh Cô</a:t>
            </a:r>
            <a:r>
              <a:rPr lang="en-US" b="true" sz="2793" strike="noStrike" u="none">
                <a:solidFill>
                  <a:srgbClr val="FFFFFF"/>
                </a:solidFill>
                <a:latin typeface="Poppins Ultra-Bold"/>
                <a:ea typeface="Poppins Ultra-Bold"/>
                <a:cs typeface="Poppins Ultra-Bold"/>
                <a:sym typeface="Poppins Ultra-Bold"/>
              </a:rPr>
              <a:t>ng </a:t>
            </a:r>
            <a:r>
              <a:rPr lang="en-US" b="true" sz="2793" strike="noStrike" u="none">
                <a:solidFill>
                  <a:srgbClr val="FFFFFF"/>
                </a:solidFill>
                <a:latin typeface="Poppins Ultra-Bold"/>
                <a:ea typeface="Poppins Ultra-Bold"/>
                <a:cs typeface="Poppins Ultra-Bold"/>
                <a:sym typeface="Poppins Ultra-Bold"/>
              </a:rPr>
              <a:t>Triều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8864" y="568677"/>
            <a:ext cx="530888" cy="617312"/>
          </a:xfrm>
          <a:custGeom>
            <a:avLst/>
            <a:gdLst/>
            <a:ahLst/>
            <a:cxnLst/>
            <a:rect r="r" b="b" t="t" l="l"/>
            <a:pathLst>
              <a:path h="617312" w="530888">
                <a:moveTo>
                  <a:pt x="0" y="0"/>
                </a:moveTo>
                <a:lnTo>
                  <a:pt x="530887" y="0"/>
                </a:lnTo>
                <a:lnTo>
                  <a:pt x="530887"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7" y="1460135"/>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5574849" y="1336185"/>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5836436" y="9258300"/>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524940" y="2658845"/>
            <a:ext cx="12565191" cy="5779988"/>
          </a:xfrm>
          <a:custGeom>
            <a:avLst/>
            <a:gdLst/>
            <a:ahLst/>
            <a:cxnLst/>
            <a:rect r="r" b="b" t="t" l="l"/>
            <a:pathLst>
              <a:path h="5779988" w="12565191">
                <a:moveTo>
                  <a:pt x="0" y="0"/>
                </a:moveTo>
                <a:lnTo>
                  <a:pt x="12565192" y="0"/>
                </a:lnTo>
                <a:lnTo>
                  <a:pt x="12565192" y="5779988"/>
                </a:lnTo>
                <a:lnTo>
                  <a:pt x="0" y="5779988"/>
                </a:lnTo>
                <a:lnTo>
                  <a:pt x="0" y="0"/>
                </a:lnTo>
                <a:close/>
              </a:path>
            </a:pathLst>
          </a:custGeom>
          <a:blipFill>
            <a:blip r:embed="rId7"/>
            <a:stretch>
              <a:fillRect l="0" t="0" r="0" b="0"/>
            </a:stretch>
          </a:blipFill>
        </p:spPr>
      </p:sp>
      <p:sp>
        <p:nvSpPr>
          <p:cNvPr name="TextBox 13" id="13"/>
          <p:cNvSpPr txBox="true"/>
          <p:nvPr/>
        </p:nvSpPr>
        <p:spPr>
          <a:xfrm rot="0">
            <a:off x="1181651" y="669098"/>
            <a:ext cx="7840431" cy="516824"/>
          </a:xfrm>
          <a:prstGeom prst="rect">
            <a:avLst/>
          </a:prstGeom>
        </p:spPr>
        <p:txBody>
          <a:bodyPr anchor="t" rtlCol="false" tIns="0" lIns="0" bIns="0" rIns="0">
            <a:spAutoFit/>
          </a:bodyPr>
          <a:lstStyle/>
          <a:p>
            <a:pPr algn="l">
              <a:lnSpc>
                <a:spcPts val="4059"/>
              </a:lnSpc>
            </a:pPr>
            <a:r>
              <a:rPr lang="en-US" sz="2899" b="true">
                <a:solidFill>
                  <a:srgbClr val="FFFFFF"/>
                </a:solidFill>
                <a:latin typeface="Poppins Ultra-Bold"/>
                <a:ea typeface="Poppins Ultra-Bold"/>
                <a:cs typeface="Poppins Ultra-Bold"/>
                <a:sym typeface="Poppins Ultra-Bold"/>
              </a:rPr>
              <a:t>Mô tả bộ dữ liệu Dự đoán bệnh tiểu đường</a:t>
            </a:r>
          </a:p>
        </p:txBody>
      </p:sp>
      <p:sp>
        <p:nvSpPr>
          <p:cNvPr name="TextBox 14" id="14"/>
          <p:cNvSpPr txBox="true"/>
          <p:nvPr/>
        </p:nvSpPr>
        <p:spPr>
          <a:xfrm rot="0">
            <a:off x="348864" y="3597801"/>
            <a:ext cx="4437233" cy="4442460"/>
          </a:xfrm>
          <a:prstGeom prst="rect">
            <a:avLst/>
          </a:prstGeom>
        </p:spPr>
        <p:txBody>
          <a:bodyPr anchor="t" rtlCol="false" tIns="0" lIns="0" bIns="0" rIns="0">
            <a:spAutoFit/>
          </a:bodyPr>
          <a:lstStyle/>
          <a:p>
            <a:pPr algn="just">
              <a:lnSpc>
                <a:spcPts val="2939"/>
              </a:lnSpc>
              <a:spcBef>
                <a:spcPct val="0"/>
              </a:spcBef>
            </a:pPr>
            <a:r>
              <a:rPr lang="en-US" sz="2099" spc="35">
                <a:solidFill>
                  <a:srgbClr val="FFFFFF"/>
                </a:solidFill>
                <a:latin typeface="Canva Sans"/>
                <a:ea typeface="Canva Sans"/>
                <a:cs typeface="Canva Sans"/>
                <a:sym typeface="Canva Sans"/>
              </a:rPr>
              <a:t>T</a:t>
            </a:r>
            <a:r>
              <a:rPr lang="en-US" sz="2099" spc="35">
                <a:solidFill>
                  <a:srgbClr val="FFFFFF"/>
                </a:solidFill>
                <a:latin typeface="Canva Sans"/>
                <a:ea typeface="Canva Sans"/>
                <a:cs typeface="Canva Sans"/>
                <a:sym typeface="Canva Sans"/>
              </a:rPr>
              <a:t>ập dữ liệu về nguy cơ mắc bệnh tiểu đường dựa trên các triệu chứng và đặc điểm của người bệnh, cung cấp hiểu biết sâu sắc hơn về các dấu hiệu và yếu tố nguy cơ của bệnh tiểu đường, hỗ trợ các chuyên gia y tế trong việc nhận diện sớm các nhóm có nguy cơ cao, gợi ý các hướng điều tra/sàng lọc y tế trọng điểm và hiệu quả hơn trong cộng đồng.</a:t>
            </a:r>
          </a:p>
          <a:p>
            <a:pPr algn="ctr">
              <a:lnSpc>
                <a:spcPts val="2939"/>
              </a:lnSpc>
              <a:spcBef>
                <a:spcPct val="0"/>
              </a:spcBef>
            </a:pPr>
          </a:p>
        </p:txBody>
      </p:sp>
      <p:sp>
        <p:nvSpPr>
          <p:cNvPr name="TextBox 15" id="15"/>
          <p:cNvSpPr txBox="true"/>
          <p:nvPr/>
        </p:nvSpPr>
        <p:spPr>
          <a:xfrm rot="0">
            <a:off x="14841935" y="9601326"/>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Huỳnh Cô</a:t>
            </a:r>
            <a:r>
              <a:rPr lang="en-US" b="true" sz="2793" strike="noStrike" u="none">
                <a:solidFill>
                  <a:srgbClr val="FFFFFF"/>
                </a:solidFill>
                <a:latin typeface="Poppins Ultra-Bold"/>
                <a:ea typeface="Poppins Ultra-Bold"/>
                <a:cs typeface="Poppins Ultra-Bold"/>
                <a:sym typeface="Poppins Ultra-Bold"/>
              </a:rPr>
              <a:t>ng </a:t>
            </a:r>
            <a:r>
              <a:rPr lang="en-US" b="true" sz="2793" strike="noStrike" u="none">
                <a:solidFill>
                  <a:srgbClr val="FFFFFF"/>
                </a:solidFill>
                <a:latin typeface="Poppins Ultra-Bold"/>
                <a:ea typeface="Poppins Ultra-Bold"/>
                <a:cs typeface="Poppins Ultra-Bold"/>
                <a:sym typeface="Poppins Ultra-Bold"/>
              </a:rPr>
              <a:t>Triều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7812" y="568677"/>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598915" y="1042987"/>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8455914" y="899987"/>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7848767" y="9140865"/>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192156" y="1954162"/>
            <a:ext cx="11887363" cy="6344880"/>
          </a:xfrm>
          <a:custGeom>
            <a:avLst/>
            <a:gdLst/>
            <a:ahLst/>
            <a:cxnLst/>
            <a:rect r="r" b="b" t="t" l="l"/>
            <a:pathLst>
              <a:path h="6344880" w="11887363">
                <a:moveTo>
                  <a:pt x="0" y="0"/>
                </a:moveTo>
                <a:lnTo>
                  <a:pt x="11887362" y="0"/>
                </a:lnTo>
                <a:lnTo>
                  <a:pt x="11887362" y="6344879"/>
                </a:lnTo>
                <a:lnTo>
                  <a:pt x="0" y="6344879"/>
                </a:lnTo>
                <a:lnTo>
                  <a:pt x="0" y="0"/>
                </a:lnTo>
                <a:close/>
              </a:path>
            </a:pathLst>
          </a:custGeom>
          <a:blipFill>
            <a:blip r:embed="rId7"/>
            <a:stretch>
              <a:fillRect l="0" t="0" r="0" b="0"/>
            </a:stretch>
          </a:blipFill>
        </p:spPr>
      </p:sp>
      <p:sp>
        <p:nvSpPr>
          <p:cNvPr name="TextBox 13" id="13"/>
          <p:cNvSpPr txBox="true"/>
          <p:nvPr/>
        </p:nvSpPr>
        <p:spPr>
          <a:xfrm rot="0">
            <a:off x="1206243" y="508442"/>
            <a:ext cx="3789045" cy="717551"/>
          </a:xfrm>
          <a:prstGeom prst="rect">
            <a:avLst/>
          </a:prstGeom>
        </p:spPr>
        <p:txBody>
          <a:bodyPr anchor="t" rtlCol="false" tIns="0" lIns="0" bIns="0" rIns="0">
            <a:spAutoFit/>
          </a:bodyPr>
          <a:lstStyle/>
          <a:p>
            <a:pPr algn="l">
              <a:lnSpc>
                <a:spcPts val="5599"/>
              </a:lnSpc>
            </a:pPr>
            <a:r>
              <a:rPr lang="en-US" sz="3999" b="true">
                <a:solidFill>
                  <a:srgbClr val="FFFFFF"/>
                </a:solidFill>
                <a:latin typeface="Poppins Ultra-Bold"/>
                <a:ea typeface="Poppins Ultra-Bold"/>
                <a:cs typeface="Poppins Ultra-Bold"/>
                <a:sym typeface="Poppins Ultra-Bold"/>
              </a:rPr>
              <a:t>Thuật toán ID3</a:t>
            </a:r>
          </a:p>
        </p:txBody>
      </p:sp>
      <p:sp>
        <p:nvSpPr>
          <p:cNvPr name="TextBox 14" id="14"/>
          <p:cNvSpPr txBox="true"/>
          <p:nvPr/>
        </p:nvSpPr>
        <p:spPr>
          <a:xfrm rot="0">
            <a:off x="203426" y="2871686"/>
            <a:ext cx="5510549" cy="4084192"/>
          </a:xfrm>
          <a:prstGeom prst="rect">
            <a:avLst/>
          </a:prstGeom>
        </p:spPr>
        <p:txBody>
          <a:bodyPr anchor="t" rtlCol="false" tIns="0" lIns="0" bIns="0" rIns="0">
            <a:spAutoFit/>
          </a:bodyPr>
          <a:lstStyle/>
          <a:p>
            <a:pPr algn="just" marL="503054" indent="-251527" lvl="1">
              <a:lnSpc>
                <a:spcPts val="3262"/>
              </a:lnSpc>
              <a:buFont typeface="Arial"/>
              <a:buChar char="•"/>
            </a:pPr>
            <a:r>
              <a:rPr lang="en-US" sz="2330">
                <a:solidFill>
                  <a:srgbClr val="FFFFFF"/>
                </a:solidFill>
                <a:latin typeface="Canva Sans"/>
                <a:ea typeface="Canva Sans"/>
                <a:cs typeface="Canva Sans"/>
                <a:sym typeface="Canva Sans"/>
              </a:rPr>
              <a:t>Cây q</a:t>
            </a:r>
            <a:r>
              <a:rPr lang="en-US" sz="2330">
                <a:solidFill>
                  <a:srgbClr val="FFFFFF"/>
                </a:solidFill>
                <a:latin typeface="Canva Sans"/>
                <a:ea typeface="Canva Sans"/>
                <a:cs typeface="Canva Sans"/>
                <a:sym typeface="Canva Sans"/>
              </a:rPr>
              <a:t>uyết định có cấu trúc dạng cây, trong đó:</a:t>
            </a:r>
          </a:p>
          <a:p>
            <a:pPr algn="just" marL="1006108" indent="-335369" lvl="2">
              <a:lnSpc>
                <a:spcPts val="3262"/>
              </a:lnSpc>
              <a:buFont typeface="Arial"/>
              <a:buChar char="⚬"/>
            </a:pPr>
            <a:r>
              <a:rPr lang="en-US" sz="2330">
                <a:solidFill>
                  <a:srgbClr val="FFFFFF"/>
                </a:solidFill>
                <a:latin typeface="Canva Sans"/>
                <a:ea typeface="Canva Sans"/>
                <a:cs typeface="Canva Sans"/>
                <a:sym typeface="Canva Sans"/>
              </a:rPr>
              <a:t>Mỗi nút trong ứng với một phép kiểm tra trên một thuộc tính.</a:t>
            </a:r>
          </a:p>
          <a:p>
            <a:pPr algn="just" marL="1006108" indent="-335369" lvl="2">
              <a:lnSpc>
                <a:spcPts val="3262"/>
              </a:lnSpc>
              <a:buFont typeface="Arial"/>
              <a:buChar char="⚬"/>
            </a:pPr>
            <a:r>
              <a:rPr lang="en-US" sz="2330">
                <a:solidFill>
                  <a:srgbClr val="FFFFFF"/>
                </a:solidFill>
                <a:latin typeface="Canva Sans"/>
                <a:ea typeface="Canva Sans"/>
                <a:cs typeface="Canva Sans"/>
                <a:sym typeface="Canva Sans"/>
              </a:rPr>
              <a:t>Mỗi nhánh biểu diễn kết quả của phép kiểm tra.</a:t>
            </a:r>
          </a:p>
          <a:p>
            <a:pPr algn="just" marL="1006108" indent="-335369" lvl="2">
              <a:lnSpc>
                <a:spcPts val="3262"/>
              </a:lnSpc>
              <a:buFont typeface="Arial"/>
              <a:buChar char="⚬"/>
            </a:pPr>
            <a:r>
              <a:rPr lang="en-US" sz="2330">
                <a:solidFill>
                  <a:srgbClr val="FFFFFF"/>
                </a:solidFill>
                <a:latin typeface="Canva Sans"/>
                <a:ea typeface="Canva Sans"/>
                <a:cs typeface="Canva Sans"/>
                <a:sym typeface="Canva Sans"/>
              </a:rPr>
              <a:t>Các nút lá biểu diễn các lớp hay các phân bố lớp.</a:t>
            </a:r>
          </a:p>
          <a:p>
            <a:pPr algn="just" marL="1006108" indent="-335369" lvl="2">
              <a:lnSpc>
                <a:spcPts val="3262"/>
              </a:lnSpc>
              <a:buFont typeface="Arial"/>
              <a:buChar char="⚬"/>
            </a:pPr>
            <a:r>
              <a:rPr lang="en-US" sz="2330">
                <a:solidFill>
                  <a:srgbClr val="FFFFFF"/>
                </a:solidFill>
                <a:latin typeface="Canva Sans"/>
                <a:ea typeface="Canva Sans"/>
                <a:cs typeface="Canva Sans"/>
                <a:sym typeface="Canva Sans"/>
              </a:rPr>
              <a:t>Nút cao nhất trong cây là nút gốc.</a:t>
            </a:r>
          </a:p>
        </p:txBody>
      </p:sp>
      <p:sp>
        <p:nvSpPr>
          <p:cNvPr name="TextBox 15" id="15"/>
          <p:cNvSpPr txBox="true"/>
          <p:nvPr/>
        </p:nvSpPr>
        <p:spPr>
          <a:xfrm rot="0">
            <a:off x="14689535" y="9448926"/>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Huỳnh Cô</a:t>
            </a:r>
            <a:r>
              <a:rPr lang="en-US" b="true" sz="2793" strike="noStrike" u="none">
                <a:solidFill>
                  <a:srgbClr val="FFFFFF"/>
                </a:solidFill>
                <a:latin typeface="Poppins Ultra-Bold"/>
                <a:ea typeface="Poppins Ultra-Bold"/>
                <a:cs typeface="Poppins Ultra-Bold"/>
                <a:sym typeface="Poppins Ultra-Bold"/>
              </a:rPr>
              <a:t>ng </a:t>
            </a:r>
            <a:r>
              <a:rPr lang="en-US" b="true" sz="2793" strike="noStrike" u="none">
                <a:solidFill>
                  <a:srgbClr val="FFFFFF"/>
                </a:solidFill>
                <a:latin typeface="Poppins Ultra-Bold"/>
                <a:ea typeface="Poppins Ultra-Bold"/>
                <a:cs typeface="Poppins Ultra-Bold"/>
                <a:sym typeface="Poppins Ultra-Bold"/>
              </a:rPr>
              <a:t>Triều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598915" y="1042987"/>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8455914" y="899987"/>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3914685" y="9258300"/>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859941" y="3631384"/>
            <a:ext cx="7109598" cy="3024232"/>
          </a:xfrm>
          <a:custGeom>
            <a:avLst/>
            <a:gdLst/>
            <a:ahLst/>
            <a:cxnLst/>
            <a:rect r="r" b="b" t="t" l="l"/>
            <a:pathLst>
              <a:path h="3024232" w="7109598">
                <a:moveTo>
                  <a:pt x="0" y="0"/>
                </a:moveTo>
                <a:lnTo>
                  <a:pt x="7109598" y="0"/>
                </a:lnTo>
                <a:lnTo>
                  <a:pt x="7109598" y="3024232"/>
                </a:lnTo>
                <a:lnTo>
                  <a:pt x="0" y="3024232"/>
                </a:lnTo>
                <a:lnTo>
                  <a:pt x="0" y="0"/>
                </a:lnTo>
                <a:close/>
              </a:path>
            </a:pathLst>
          </a:custGeom>
          <a:blipFill>
            <a:blip r:embed="rId7"/>
            <a:stretch>
              <a:fillRect l="0" t="0" r="0" b="0"/>
            </a:stretch>
          </a:blipFill>
        </p:spPr>
      </p:sp>
      <p:sp>
        <p:nvSpPr>
          <p:cNvPr name="Freeform 13" id="13"/>
          <p:cNvSpPr/>
          <p:nvPr/>
        </p:nvSpPr>
        <p:spPr>
          <a:xfrm flipH="false" flipV="false" rot="0">
            <a:off x="287594" y="2788842"/>
            <a:ext cx="10240508" cy="5465871"/>
          </a:xfrm>
          <a:custGeom>
            <a:avLst/>
            <a:gdLst/>
            <a:ahLst/>
            <a:cxnLst/>
            <a:rect r="r" b="b" t="t" l="l"/>
            <a:pathLst>
              <a:path h="5465871" w="10240508">
                <a:moveTo>
                  <a:pt x="0" y="0"/>
                </a:moveTo>
                <a:lnTo>
                  <a:pt x="10240508" y="0"/>
                </a:lnTo>
                <a:lnTo>
                  <a:pt x="10240508" y="5465871"/>
                </a:lnTo>
                <a:lnTo>
                  <a:pt x="0" y="5465871"/>
                </a:lnTo>
                <a:lnTo>
                  <a:pt x="0" y="0"/>
                </a:lnTo>
                <a:close/>
              </a:path>
            </a:pathLst>
          </a:custGeom>
          <a:blipFill>
            <a:blip r:embed="rId8"/>
            <a:stretch>
              <a:fillRect l="0" t="0" r="0" b="0"/>
            </a:stretch>
          </a:blipFill>
        </p:spPr>
      </p:sp>
      <p:sp>
        <p:nvSpPr>
          <p:cNvPr name="TextBox 14" id="14"/>
          <p:cNvSpPr txBox="true"/>
          <p:nvPr/>
        </p:nvSpPr>
        <p:spPr>
          <a:xfrm rot="0">
            <a:off x="1436575" y="691565"/>
            <a:ext cx="674621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Kết quả chạy thuật toán ID3 trên Weka</a:t>
            </a:r>
          </a:p>
        </p:txBody>
      </p:sp>
      <p:sp>
        <p:nvSpPr>
          <p:cNvPr name="TextBox 15" id="15"/>
          <p:cNvSpPr txBox="true"/>
          <p:nvPr/>
        </p:nvSpPr>
        <p:spPr>
          <a:xfrm rot="0">
            <a:off x="14994335" y="9753726"/>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Huỳnh Cô</a:t>
            </a:r>
            <a:r>
              <a:rPr lang="en-US" b="true" sz="2793" strike="noStrike" u="none">
                <a:solidFill>
                  <a:srgbClr val="FFFFFF"/>
                </a:solidFill>
                <a:latin typeface="Poppins Ultra-Bold"/>
                <a:ea typeface="Poppins Ultra-Bold"/>
                <a:cs typeface="Poppins Ultra-Bold"/>
                <a:sym typeface="Poppins Ultra-Bold"/>
              </a:rPr>
              <a:t>ng </a:t>
            </a:r>
            <a:r>
              <a:rPr lang="en-US" b="true" sz="2793" strike="noStrike" u="none">
                <a:solidFill>
                  <a:srgbClr val="FFFFFF"/>
                </a:solidFill>
                <a:latin typeface="Poppins Ultra-Bold"/>
                <a:ea typeface="Poppins Ultra-Bold"/>
                <a:cs typeface="Poppins Ultra-Bold"/>
                <a:sym typeface="Poppins Ultra-Bold"/>
              </a:rPr>
              <a:t>Triều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46841" y="672469"/>
            <a:ext cx="523750" cy="609011"/>
          </a:xfrm>
          <a:custGeom>
            <a:avLst/>
            <a:gdLst/>
            <a:ahLst/>
            <a:cxnLst/>
            <a:rect r="r" b="b" t="t" l="l"/>
            <a:pathLst>
              <a:path h="609011" w="523750">
                <a:moveTo>
                  <a:pt x="0" y="0"/>
                </a:moveTo>
                <a:lnTo>
                  <a:pt x="523749" y="0"/>
                </a:lnTo>
                <a:lnTo>
                  <a:pt x="523749" y="609012"/>
                </a:lnTo>
                <a:lnTo>
                  <a:pt x="0" y="609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598915" y="1042987"/>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8455914" y="899987"/>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6020143" y="9387320"/>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121625" y="1827728"/>
            <a:ext cx="10657590" cy="7559592"/>
          </a:xfrm>
          <a:custGeom>
            <a:avLst/>
            <a:gdLst/>
            <a:ahLst/>
            <a:cxnLst/>
            <a:rect r="r" b="b" t="t" l="l"/>
            <a:pathLst>
              <a:path h="7559592" w="10657590">
                <a:moveTo>
                  <a:pt x="0" y="0"/>
                </a:moveTo>
                <a:lnTo>
                  <a:pt x="10657590" y="0"/>
                </a:lnTo>
                <a:lnTo>
                  <a:pt x="10657590" y="7559592"/>
                </a:lnTo>
                <a:lnTo>
                  <a:pt x="0" y="7559592"/>
                </a:lnTo>
                <a:lnTo>
                  <a:pt x="0" y="0"/>
                </a:lnTo>
                <a:close/>
              </a:path>
            </a:pathLst>
          </a:custGeom>
          <a:blipFill>
            <a:blip r:embed="rId7"/>
            <a:stretch>
              <a:fillRect l="0" t="0" r="0" b="0"/>
            </a:stretch>
          </a:blipFill>
        </p:spPr>
      </p:sp>
      <p:sp>
        <p:nvSpPr>
          <p:cNvPr name="TextBox 13" id="13"/>
          <p:cNvSpPr txBox="true"/>
          <p:nvPr/>
        </p:nvSpPr>
        <p:spPr>
          <a:xfrm rot="0">
            <a:off x="1225174" y="615342"/>
            <a:ext cx="5896451" cy="618491"/>
          </a:xfrm>
          <a:prstGeom prst="rect">
            <a:avLst/>
          </a:prstGeom>
        </p:spPr>
        <p:txBody>
          <a:bodyPr anchor="t" rtlCol="false" tIns="0" lIns="0" bIns="0" rIns="0">
            <a:spAutoFit/>
          </a:bodyPr>
          <a:lstStyle/>
          <a:p>
            <a:pPr algn="l">
              <a:lnSpc>
                <a:spcPts val="4759"/>
              </a:lnSpc>
            </a:pPr>
            <a:r>
              <a:rPr lang="en-US" sz="3399" b="true">
                <a:solidFill>
                  <a:srgbClr val="FFFFFF"/>
                </a:solidFill>
                <a:latin typeface="Poppins Ultra-Bold"/>
                <a:ea typeface="Poppins Ultra-Bold"/>
                <a:cs typeface="Poppins Ultra-Bold"/>
                <a:sym typeface="Poppins Ultra-Bold"/>
              </a:rPr>
              <a:t>Thuật toán Random Forest</a:t>
            </a:r>
          </a:p>
        </p:txBody>
      </p:sp>
      <p:sp>
        <p:nvSpPr>
          <p:cNvPr name="TextBox 14" id="14"/>
          <p:cNvSpPr txBox="true"/>
          <p:nvPr/>
        </p:nvSpPr>
        <p:spPr>
          <a:xfrm rot="0">
            <a:off x="446841" y="3422501"/>
            <a:ext cx="6220078" cy="3936630"/>
          </a:xfrm>
          <a:prstGeom prst="rect">
            <a:avLst/>
          </a:prstGeom>
        </p:spPr>
        <p:txBody>
          <a:bodyPr anchor="t" rtlCol="false" tIns="0" lIns="0" bIns="0" rIns="0">
            <a:spAutoFit/>
          </a:bodyPr>
          <a:lstStyle/>
          <a:p>
            <a:pPr algn="just" marL="542897" indent="-271449" lvl="1">
              <a:lnSpc>
                <a:spcPts val="3520"/>
              </a:lnSpc>
              <a:buFont typeface="Arial"/>
              <a:buChar char="•"/>
            </a:pPr>
            <a:r>
              <a:rPr lang="en-US" sz="2514">
                <a:solidFill>
                  <a:srgbClr val="FFFFFF"/>
                </a:solidFill>
                <a:latin typeface="Canva Sans"/>
                <a:ea typeface="Canva Sans"/>
                <a:cs typeface="Canva Sans"/>
                <a:sym typeface="Canva Sans"/>
              </a:rPr>
              <a:t>RF là </a:t>
            </a:r>
            <a:r>
              <a:rPr lang="en-US" sz="2514">
                <a:solidFill>
                  <a:srgbClr val="FFFFFF"/>
                </a:solidFill>
                <a:latin typeface="Canva Sans"/>
                <a:ea typeface="Canva Sans"/>
                <a:cs typeface="Canva Sans"/>
                <a:sym typeface="Canva Sans"/>
              </a:rPr>
              <a:t>một thuật toán học có giám sá tạo ra một “khu rừng” gồm nhiều cây quyết định mỗi cây được huấn luyện trên một phần dữ liệu ngẫu nhiên khác nhau.</a:t>
            </a:r>
          </a:p>
          <a:p>
            <a:pPr algn="just" marL="542897" indent="-271449" lvl="1">
              <a:lnSpc>
                <a:spcPts val="3520"/>
              </a:lnSpc>
              <a:buFont typeface="Arial"/>
              <a:buChar char="•"/>
            </a:pPr>
            <a:r>
              <a:rPr lang="en-US" sz="2514">
                <a:solidFill>
                  <a:srgbClr val="FFFFFF"/>
                </a:solidFill>
                <a:latin typeface="Canva Sans"/>
                <a:ea typeface="Canva Sans"/>
                <a:cs typeface="Canva Sans"/>
                <a:sym typeface="Canva Sans"/>
              </a:rPr>
              <a:t>Mỗi cây sẽ dùng một tập con ngẫu nhiên của dữ liệu ban đầu sử dụng một vài đặc trưng (features) được chọn ngẫu nhiên.</a:t>
            </a:r>
          </a:p>
        </p:txBody>
      </p:sp>
      <p:sp>
        <p:nvSpPr>
          <p:cNvPr name="TextBox 15" id="15"/>
          <p:cNvSpPr txBox="true"/>
          <p:nvPr/>
        </p:nvSpPr>
        <p:spPr>
          <a:xfrm rot="0">
            <a:off x="14887662" y="9776923"/>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Huỳnh Cô</a:t>
            </a:r>
            <a:r>
              <a:rPr lang="en-US" b="true" sz="2793" strike="noStrike" u="none">
                <a:solidFill>
                  <a:srgbClr val="FFFFFF"/>
                </a:solidFill>
                <a:latin typeface="Poppins Ultra-Bold"/>
                <a:ea typeface="Poppins Ultra-Bold"/>
                <a:cs typeface="Poppins Ultra-Bold"/>
                <a:sym typeface="Poppins Ultra-Bold"/>
              </a:rPr>
              <a:t>ng </a:t>
            </a:r>
            <a:r>
              <a:rPr lang="en-US" b="true" sz="2793" strike="noStrike" u="none">
                <a:solidFill>
                  <a:srgbClr val="FFFFFF"/>
                </a:solidFill>
                <a:latin typeface="Poppins Ultra-Bold"/>
                <a:ea typeface="Poppins Ultra-Bold"/>
                <a:cs typeface="Poppins Ultra-Bold"/>
                <a:sym typeface="Poppins Ultra-Bold"/>
              </a:rPr>
              <a:t>Triều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80507"/>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0016673" y="980646"/>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0016673" y="837645"/>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4671804" y="9467827"/>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241706" y="4144747"/>
            <a:ext cx="8758956" cy="2608366"/>
          </a:xfrm>
          <a:custGeom>
            <a:avLst/>
            <a:gdLst/>
            <a:ahLst/>
            <a:cxnLst/>
            <a:rect r="r" b="b" t="t" l="l"/>
            <a:pathLst>
              <a:path h="2608366" w="8758956">
                <a:moveTo>
                  <a:pt x="0" y="0"/>
                </a:moveTo>
                <a:lnTo>
                  <a:pt x="8758957" y="0"/>
                </a:lnTo>
                <a:lnTo>
                  <a:pt x="8758957" y="2608366"/>
                </a:lnTo>
                <a:lnTo>
                  <a:pt x="0" y="2608366"/>
                </a:lnTo>
                <a:lnTo>
                  <a:pt x="0" y="0"/>
                </a:lnTo>
                <a:close/>
              </a:path>
            </a:pathLst>
          </a:custGeom>
          <a:blipFill>
            <a:blip r:embed="rId7"/>
            <a:stretch>
              <a:fillRect l="0" t="0" r="0" b="0"/>
            </a:stretch>
          </a:blipFill>
        </p:spPr>
      </p:sp>
      <p:sp>
        <p:nvSpPr>
          <p:cNvPr name="Freeform 13" id="13"/>
          <p:cNvSpPr/>
          <p:nvPr/>
        </p:nvSpPr>
        <p:spPr>
          <a:xfrm flipH="false" flipV="false" rot="0">
            <a:off x="579609" y="2663881"/>
            <a:ext cx="7857870" cy="5991626"/>
          </a:xfrm>
          <a:custGeom>
            <a:avLst/>
            <a:gdLst/>
            <a:ahLst/>
            <a:cxnLst/>
            <a:rect r="r" b="b" t="t" l="l"/>
            <a:pathLst>
              <a:path h="5991626" w="7857870">
                <a:moveTo>
                  <a:pt x="0" y="0"/>
                </a:moveTo>
                <a:lnTo>
                  <a:pt x="7857870" y="0"/>
                </a:lnTo>
                <a:lnTo>
                  <a:pt x="7857870" y="5991625"/>
                </a:lnTo>
                <a:lnTo>
                  <a:pt x="0" y="5991625"/>
                </a:lnTo>
                <a:lnTo>
                  <a:pt x="0" y="0"/>
                </a:lnTo>
                <a:close/>
              </a:path>
            </a:pathLst>
          </a:custGeom>
          <a:blipFill>
            <a:blip r:embed="rId8"/>
            <a:stretch>
              <a:fillRect l="0" t="0" r="0" b="0"/>
            </a:stretch>
          </a:blipFill>
        </p:spPr>
      </p:sp>
      <p:sp>
        <p:nvSpPr>
          <p:cNvPr name="TextBox 14" id="14"/>
          <p:cNvSpPr txBox="true"/>
          <p:nvPr/>
        </p:nvSpPr>
        <p:spPr>
          <a:xfrm rot="0">
            <a:off x="1513496" y="653303"/>
            <a:ext cx="7577994" cy="559436"/>
          </a:xfrm>
          <a:prstGeom prst="rect">
            <a:avLst/>
          </a:prstGeom>
        </p:spPr>
        <p:txBody>
          <a:bodyPr anchor="t" rtlCol="false" tIns="0" lIns="0" bIns="0" rIns="0">
            <a:spAutoFit/>
          </a:bodyPr>
          <a:lstStyle/>
          <a:p>
            <a:pPr algn="l">
              <a:lnSpc>
                <a:spcPts val="4339"/>
              </a:lnSpc>
            </a:pPr>
            <a:r>
              <a:rPr lang="en-US" sz="3099" b="true">
                <a:solidFill>
                  <a:srgbClr val="FFFFFF"/>
                </a:solidFill>
                <a:latin typeface="Poppins Ultra-Bold"/>
                <a:ea typeface="Poppins Ultra-Bold"/>
                <a:cs typeface="Poppins Ultra-Bold"/>
                <a:sym typeface="Poppins Ultra-Bold"/>
              </a:rPr>
              <a:t>Kết quả chạy thuật toán RF trên Weka</a:t>
            </a:r>
          </a:p>
        </p:txBody>
      </p:sp>
      <p:sp>
        <p:nvSpPr>
          <p:cNvPr name="TextBox 15" id="15"/>
          <p:cNvSpPr txBox="true"/>
          <p:nvPr/>
        </p:nvSpPr>
        <p:spPr>
          <a:xfrm rot="0">
            <a:off x="14887662" y="9688488"/>
            <a:ext cx="3400338" cy="510077"/>
          </a:xfrm>
          <a:prstGeom prst="rect">
            <a:avLst/>
          </a:prstGeom>
        </p:spPr>
        <p:txBody>
          <a:bodyPr anchor="t" rtlCol="false" tIns="0" lIns="0" bIns="0" rIns="0">
            <a:spAutoFit/>
          </a:bodyPr>
          <a:lstStyle/>
          <a:p>
            <a:pPr algn="l" marL="0" indent="0" lvl="0">
              <a:lnSpc>
                <a:spcPts val="3910"/>
              </a:lnSpc>
              <a:spcBef>
                <a:spcPct val="0"/>
              </a:spcBef>
            </a:pPr>
            <a:r>
              <a:rPr lang="en-US" b="true" sz="2793">
                <a:solidFill>
                  <a:srgbClr val="FFFFFF"/>
                </a:solidFill>
                <a:latin typeface="Poppins Ultra-Bold"/>
                <a:ea typeface="Poppins Ultra-Bold"/>
                <a:cs typeface="Poppins Ultra-Bold"/>
                <a:sym typeface="Poppins Ultra-Bold"/>
              </a:rPr>
              <a:t>Huỳnh Cô</a:t>
            </a:r>
            <a:r>
              <a:rPr lang="en-US" b="true" sz="2793" strike="noStrike" u="none">
                <a:solidFill>
                  <a:srgbClr val="FFFFFF"/>
                </a:solidFill>
                <a:latin typeface="Poppins Ultra-Bold"/>
                <a:ea typeface="Poppins Ultra-Bold"/>
                <a:cs typeface="Poppins Ultra-Bold"/>
                <a:sym typeface="Poppins Ultra-Bold"/>
              </a:rPr>
              <a:t>ng </a:t>
            </a:r>
            <a:r>
              <a:rPr lang="en-US" b="true" sz="2793" strike="noStrike" u="none">
                <a:solidFill>
                  <a:srgbClr val="FFFFFF"/>
                </a:solidFill>
                <a:latin typeface="Poppins Ultra-Bold"/>
                <a:ea typeface="Poppins Ultra-Bold"/>
                <a:cs typeface="Poppins Ultra-Bold"/>
                <a:sym typeface="Poppins Ultra-Bold"/>
              </a:rPr>
              <a:t>Triều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DAGnr90gnN0</dc:identifier>
  <dcterms:modified xsi:type="dcterms:W3CDTF">2011-08-01T06:04:30Z</dcterms:modified>
  <cp:revision>1</cp:revision>
  <dc:title>Nhóm2</dc:title>
</cp:coreProperties>
</file>